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5"/>
  </p:notesMasterIdLst>
  <p:sldIdLst>
    <p:sldId id="330" r:id="rId2"/>
    <p:sldId id="346" r:id="rId3"/>
    <p:sldId id="350" r:id="rId4"/>
    <p:sldId id="399" r:id="rId5"/>
    <p:sldId id="406" r:id="rId6"/>
    <p:sldId id="362" r:id="rId7"/>
    <p:sldId id="261" r:id="rId8"/>
    <p:sldId id="327" r:id="rId9"/>
    <p:sldId id="400" r:id="rId10"/>
    <p:sldId id="405" r:id="rId11"/>
    <p:sldId id="412" r:id="rId12"/>
    <p:sldId id="408" r:id="rId13"/>
    <p:sldId id="413" r:id="rId14"/>
    <p:sldId id="402" r:id="rId15"/>
    <p:sldId id="373" r:id="rId16"/>
    <p:sldId id="397" r:id="rId17"/>
    <p:sldId id="332" r:id="rId18"/>
    <p:sldId id="393" r:id="rId19"/>
    <p:sldId id="311" r:id="rId20"/>
    <p:sldId id="360" r:id="rId21"/>
    <p:sldId id="352" r:id="rId22"/>
    <p:sldId id="404" r:id="rId23"/>
    <p:sldId id="342" r:id="rId24"/>
    <p:sldId id="353" r:id="rId25"/>
    <p:sldId id="343" r:id="rId26"/>
    <p:sldId id="392" r:id="rId27"/>
    <p:sldId id="354" r:id="rId28"/>
    <p:sldId id="381" r:id="rId29"/>
    <p:sldId id="411" r:id="rId30"/>
    <p:sldId id="391" r:id="rId31"/>
    <p:sldId id="415" r:id="rId32"/>
    <p:sldId id="416" r:id="rId33"/>
    <p:sldId id="344" r:id="rId34"/>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FF"/>
    <a:srgbClr val="99FFCC"/>
    <a:srgbClr val="CCFFFF"/>
    <a:srgbClr val="B3F2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94645" autoAdjust="0"/>
  </p:normalViewPr>
  <p:slideViewPr>
    <p:cSldViewPr>
      <p:cViewPr varScale="1">
        <p:scale>
          <a:sx n="71" d="100"/>
          <a:sy n="71" d="100"/>
        </p:scale>
        <p:origin x="-1062" y="-90"/>
      </p:cViewPr>
      <p:guideLst>
        <p:guide orient="horz" pos="2160"/>
        <p:guide pos="2880"/>
      </p:guideLst>
    </p:cSldViewPr>
  </p:slideViewPr>
  <p:outlineViewPr>
    <p:cViewPr>
      <p:scale>
        <a:sx n="33" d="100"/>
        <a:sy n="33" d="100"/>
      </p:scale>
      <p:origin x="0" y="19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E6271-5535-43FA-BBF4-07D0689DE625}" type="datetimeFigureOut">
              <a:rPr lang="en-US" smtClean="0"/>
              <a:t>5/20/2009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23334-CE6F-4547-8F76-DDFC8CB8C84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223334-CE6F-4547-8F76-DDFC8CB8C84F}"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223334-CE6F-4547-8F76-DDFC8CB8C84F}"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223334-CE6F-4547-8F76-DDFC8CB8C84F}"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223334-CE6F-4547-8F76-DDFC8CB8C84F}"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223334-CE6F-4547-8F76-DDFC8CB8C84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223334-CE6F-4547-8F76-DDFC8CB8C84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223334-CE6F-4547-8F76-DDFC8CB8C84F}"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F302C16B-34E7-49AA-9F10-E584EDDEDA04}"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20C8626-528B-46FB-8AFE-877CD6FDC7C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5D6C5F20-AC5F-4842-BBFE-963B7EEC78C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109437-7495-4867-9CDA-EBBF61DFE51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5175D98E-B1C6-4197-9738-469CF1E91675}"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6FB08552-09CF-4450-90F5-4BC2C75915B7}"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DE7A2753-EC5C-4E54-9845-8E86774FA826}"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22195FB5-4B71-4A68-A632-A88974D8C1F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9F11C835-DBA1-456D-974C-16833806CEAB}"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557B9385-5E01-4A60-A376-EAD16145BAD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128414AC-89FD-41BD-8705-1A77AA19D37D}"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D4E7A71-5915-4ABD-B7E7-E2B5AC07BA10}"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597FC41-1B12-44E3-B3F1-AC71A89FB94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1"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gif"/><Relationship Id="rId7" Type="http://schemas.openxmlformats.org/officeDocument/2006/relationships/hyperlink" Target="http://www.enasco.com/" TargetMode="External"/><Relationship Id="rId12" Type="http://schemas.openxmlformats.org/officeDocument/2006/relationships/image" Target="../media/image36.jpeg"/><Relationship Id="rId2" Type="http://schemas.openxmlformats.org/officeDocument/2006/relationships/hyperlink" Target="http://www.ssww.com/" TargetMode="External"/><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hyperlink" Target="http://www.ssgecom.com/scripts/wgate/zusg21cba723d/~flNlc3Npb249UFJPRDE6UFJPRF9BR0FURTJBOjAwMDAuMDA5Mi4zMzhkZTMyMC42YTNmJn5odHRwX2NvbnRlbnRfY2hhcnNldD1pc28tODg1OS0xJn5TdGF0ZT0xMDE5Mi4wMDIuMDMuMDM=?~okcode=FFHOME&amp;~target=_parent&amp;catalog=USG2" TargetMode="External"/><Relationship Id="rId5" Type="http://schemas.openxmlformats.org/officeDocument/2006/relationships/hyperlink" Target="http://www.greatlakessports.com/category.phtml" TargetMode="External"/><Relationship Id="rId10" Type="http://schemas.openxmlformats.org/officeDocument/2006/relationships/image" Target="../media/image35.jpeg"/><Relationship Id="rId4" Type="http://schemas.openxmlformats.org/officeDocument/2006/relationships/image" Target="../media/image32.gif"/><Relationship Id="rId9" Type="http://schemas.openxmlformats.org/officeDocument/2006/relationships/hyperlink" Target="http://www.palossports.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www.cdc.gov/" TargetMode="External"/><Relationship Id="rId1" Type="http://schemas.openxmlformats.org/officeDocument/2006/relationships/slideLayout" Target="../slideLayouts/slideLayout6.xml"/><Relationship Id="rId5" Type="http://schemas.openxmlformats.org/officeDocument/2006/relationships/image" Target="../media/image39.gif"/><Relationship Id="rId4" Type="http://schemas.openxmlformats.org/officeDocument/2006/relationships/image" Target="../media/image38.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467600" cy="4647426"/>
          </a:xfrm>
          <a:prstGeom prst="rect">
            <a:avLst/>
          </a:prstGeom>
        </p:spPr>
        <p:txBody>
          <a:bodyPr wrap="square">
            <a:spAutoFit/>
          </a:bodyPr>
          <a:lstStyle/>
          <a:p>
            <a:pPr algn="ctr"/>
            <a:r>
              <a:rPr lang="en-US" sz="5400" dirty="0" smtClean="0"/>
              <a:t>CHILDHOOD OBESITY</a:t>
            </a:r>
          </a:p>
          <a:p>
            <a:pPr algn="ctr"/>
            <a:r>
              <a:rPr lang="en-US" dirty="0">
                <a:latin typeface="+mj-lt"/>
              </a:rPr>
              <a:t/>
            </a:r>
            <a:br>
              <a:rPr lang="en-US" dirty="0">
                <a:latin typeface="+mj-lt"/>
              </a:rPr>
            </a:br>
            <a:r>
              <a:rPr lang="en-US" sz="5400" dirty="0" smtClean="0"/>
              <a:t>Physical and Emotional Ramifications</a:t>
            </a:r>
          </a:p>
          <a:p>
            <a:endParaRPr lang="en-US" dirty="0" smtClean="0">
              <a:latin typeface="+mj-lt"/>
            </a:endParaRPr>
          </a:p>
        </p:txBody>
      </p:sp>
      <p:sp>
        <p:nvSpPr>
          <p:cNvPr id="3" name="TextBox 2"/>
          <p:cNvSpPr txBox="1"/>
          <p:nvPr/>
        </p:nvSpPr>
        <p:spPr>
          <a:xfrm>
            <a:off x="3581400" y="4953000"/>
            <a:ext cx="2514600" cy="338554"/>
          </a:xfrm>
          <a:prstGeom prst="rect">
            <a:avLst/>
          </a:prstGeom>
          <a:noFill/>
        </p:spPr>
        <p:txBody>
          <a:bodyPr wrap="square" rtlCol="0">
            <a:spAutoFit/>
          </a:bodyPr>
          <a:lstStyle/>
          <a:p>
            <a:r>
              <a:rPr lang="en-US" sz="1600" dirty="0" smtClean="0"/>
              <a:t>Written by: </a:t>
            </a:r>
            <a:r>
              <a:rPr lang="en-US" sz="1600" dirty="0" err="1" smtClean="0"/>
              <a:t>Renae</a:t>
            </a:r>
            <a:r>
              <a:rPr lang="en-US" sz="1600" dirty="0" smtClean="0"/>
              <a:t> Buss</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12368" cy="1754326"/>
          </a:xfrm>
          <a:prstGeom prst="rect">
            <a:avLst/>
          </a:prstGeom>
          <a:noFill/>
        </p:spPr>
        <p:txBody>
          <a:bodyPr wrap="none" rtlCol="0">
            <a:spAutoFit/>
          </a:bodyPr>
          <a:lstStyle/>
          <a:p>
            <a:r>
              <a:rPr lang="en-US" sz="5400" dirty="0" smtClean="0"/>
              <a:t>PHYSICAL EDUCATOR</a:t>
            </a:r>
          </a:p>
          <a:p>
            <a:r>
              <a:rPr lang="en-US" sz="5400" dirty="0" smtClean="0"/>
              <a:t>LEADERSHIP ROLE</a:t>
            </a:r>
            <a:endParaRPr lang="en-US" sz="5400" dirty="0"/>
          </a:p>
        </p:txBody>
      </p:sp>
      <p:pic>
        <p:nvPicPr>
          <p:cNvPr id="17409" name="Picture 1"/>
          <p:cNvPicPr>
            <a:picLocks noChangeAspect="1" noChangeArrowheads="1"/>
          </p:cNvPicPr>
          <p:nvPr/>
        </p:nvPicPr>
        <p:blipFill>
          <a:blip r:embed="rId2"/>
          <a:srcRect/>
          <a:stretch>
            <a:fillRect/>
          </a:stretch>
        </p:blipFill>
        <p:spPr bwMode="auto">
          <a:xfrm>
            <a:off x="2667001" y="2633663"/>
            <a:ext cx="4343400" cy="27003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1323439"/>
          </a:xfrm>
          <a:prstGeom prst="rect">
            <a:avLst/>
          </a:prstGeom>
        </p:spPr>
        <p:txBody>
          <a:bodyPr wrap="square">
            <a:spAutoFit/>
          </a:bodyPr>
          <a:lstStyle/>
          <a:p>
            <a:pPr algn="ctr"/>
            <a:r>
              <a:rPr lang="en-US" b="1" dirty="0" smtClean="0"/>
              <a:t>TWO RESEARCHED-BASED  </a:t>
            </a:r>
          </a:p>
          <a:p>
            <a:pPr algn="ctr"/>
            <a:r>
              <a:rPr lang="en-US" b="1" dirty="0" smtClean="0"/>
              <a:t>RESOURCES COMBINED</a:t>
            </a:r>
            <a:endParaRPr lang="en-US" sz="2800" b="1" dirty="0"/>
          </a:p>
        </p:txBody>
      </p:sp>
      <p:pic>
        <p:nvPicPr>
          <p:cNvPr id="3" name="Picture 10" descr="http://www.aahperd.org/naspe/Graphics/naspelogo1.gif"/>
          <p:cNvPicPr>
            <a:picLocks noChangeAspect="1" noChangeArrowheads="1"/>
          </p:cNvPicPr>
          <p:nvPr/>
        </p:nvPicPr>
        <p:blipFill>
          <a:blip r:embed="rId2"/>
          <a:srcRect/>
          <a:stretch>
            <a:fillRect/>
          </a:stretch>
        </p:blipFill>
        <p:spPr bwMode="auto">
          <a:xfrm>
            <a:off x="304800" y="1600200"/>
            <a:ext cx="1295400" cy="1143000"/>
          </a:xfrm>
          <a:prstGeom prst="rect">
            <a:avLst/>
          </a:prstGeom>
          <a:noFill/>
        </p:spPr>
      </p:pic>
      <p:sp>
        <p:nvSpPr>
          <p:cNvPr id="4" name="Rectangle 3"/>
          <p:cNvSpPr/>
          <p:nvPr/>
        </p:nvSpPr>
        <p:spPr>
          <a:xfrm>
            <a:off x="1752600" y="1752600"/>
            <a:ext cx="5791200" cy="830997"/>
          </a:xfrm>
          <a:prstGeom prst="rect">
            <a:avLst/>
          </a:prstGeom>
        </p:spPr>
        <p:txBody>
          <a:bodyPr wrap="square">
            <a:spAutoFit/>
          </a:bodyPr>
          <a:lstStyle/>
          <a:p>
            <a:r>
              <a:rPr lang="en-US" sz="2400" dirty="0" smtClean="0"/>
              <a:t>National  Association for Sport and Physical Education (NASPE)</a:t>
            </a:r>
            <a:endParaRPr lang="en-US" sz="2400" dirty="0"/>
          </a:p>
        </p:txBody>
      </p:sp>
      <p:pic>
        <p:nvPicPr>
          <p:cNvPr id="5" name="Picture 8" descr="E:\MyPyramid.gif"/>
          <p:cNvPicPr>
            <a:picLocks noChangeAspect="1" noChangeArrowheads="1"/>
          </p:cNvPicPr>
          <p:nvPr/>
        </p:nvPicPr>
        <p:blipFill>
          <a:blip r:embed="rId3"/>
          <a:srcRect/>
          <a:stretch>
            <a:fillRect/>
          </a:stretch>
        </p:blipFill>
        <p:spPr bwMode="auto">
          <a:xfrm>
            <a:off x="609600" y="2971800"/>
            <a:ext cx="1371600" cy="990600"/>
          </a:xfrm>
          <a:prstGeom prst="rect">
            <a:avLst/>
          </a:prstGeom>
          <a:noFill/>
          <a:ln w="9525">
            <a:solidFill>
              <a:schemeClr val="bg2"/>
            </a:solidFill>
            <a:miter lim="800000"/>
            <a:headEnd/>
            <a:tailEnd/>
          </a:ln>
          <a:effectLst>
            <a:outerShdw blurRad="50800" dist="50800" dir="5400000" algn="ctr" rotWithShape="0">
              <a:schemeClr val="tx2"/>
            </a:outerShdw>
          </a:effectLst>
        </p:spPr>
      </p:pic>
      <p:sp>
        <p:nvSpPr>
          <p:cNvPr id="9" name="TextBox 8"/>
          <p:cNvSpPr txBox="1"/>
          <p:nvPr/>
        </p:nvSpPr>
        <p:spPr>
          <a:xfrm>
            <a:off x="2057400" y="3048000"/>
            <a:ext cx="6477000" cy="830997"/>
          </a:xfrm>
          <a:prstGeom prst="rect">
            <a:avLst/>
          </a:prstGeom>
          <a:noFill/>
        </p:spPr>
        <p:txBody>
          <a:bodyPr wrap="square" rtlCol="0">
            <a:spAutoFit/>
          </a:bodyPr>
          <a:lstStyle/>
          <a:p>
            <a:r>
              <a:rPr lang="en-US" sz="2400" dirty="0" smtClean="0"/>
              <a:t>United States Department of Agriculture </a:t>
            </a:r>
            <a:r>
              <a:rPr lang="en-US" sz="2400" dirty="0" err="1" smtClean="0"/>
              <a:t>MyPyramid</a:t>
            </a:r>
            <a:r>
              <a:rPr lang="en-US" sz="2400" dirty="0" smtClean="0"/>
              <a:t> for kids (USDA)</a:t>
            </a:r>
            <a:endParaRPr lang="en-US" dirty="0"/>
          </a:p>
        </p:txBody>
      </p:sp>
      <p:sp>
        <p:nvSpPr>
          <p:cNvPr id="17" name="TextBox 16"/>
          <p:cNvSpPr txBox="1"/>
          <p:nvPr/>
        </p:nvSpPr>
        <p:spPr>
          <a:xfrm>
            <a:off x="457200" y="4191000"/>
            <a:ext cx="8084264" cy="1754326"/>
          </a:xfrm>
          <a:prstGeom prst="rect">
            <a:avLst/>
          </a:prstGeom>
          <a:noFill/>
        </p:spPr>
        <p:txBody>
          <a:bodyPr wrap="none" rtlCol="0">
            <a:spAutoFit/>
          </a:bodyPr>
          <a:lstStyle/>
          <a:p>
            <a:r>
              <a:rPr lang="en-US" sz="3600" dirty="0" smtClean="0"/>
              <a:t>               </a:t>
            </a:r>
            <a:r>
              <a:rPr lang="en-US" sz="3600" u="sng" dirty="0" smtClean="0"/>
              <a:t>ONE</a:t>
            </a:r>
            <a:r>
              <a:rPr lang="en-US" sz="3600" dirty="0" smtClean="0"/>
              <a:t> RESOURCE</a:t>
            </a:r>
          </a:p>
          <a:p>
            <a:r>
              <a:rPr lang="en-US" sz="3600" dirty="0" smtClean="0"/>
              <a:t>TEACHING </a:t>
            </a:r>
            <a:r>
              <a:rPr lang="en-US" sz="3600" u="sng" dirty="0" smtClean="0"/>
              <a:t>BOTH</a:t>
            </a:r>
            <a:r>
              <a:rPr lang="en-US" sz="3600" dirty="0" smtClean="0"/>
              <a:t>  </a:t>
            </a:r>
            <a:r>
              <a:rPr lang="en-US" sz="3600" dirty="0" smtClean="0">
                <a:solidFill>
                  <a:srgbClr val="00B0F0"/>
                </a:solidFill>
              </a:rPr>
              <a:t>PHYSICAL</a:t>
            </a:r>
            <a:r>
              <a:rPr lang="en-US" sz="3600" dirty="0" smtClean="0"/>
              <a:t> AND </a:t>
            </a:r>
          </a:p>
          <a:p>
            <a:r>
              <a:rPr lang="en-US" sz="3600" dirty="0" smtClean="0">
                <a:solidFill>
                  <a:srgbClr val="00B0F0"/>
                </a:solidFill>
              </a:rPr>
              <a:t>NUTRITION</a:t>
            </a:r>
            <a:r>
              <a:rPr lang="en-US" sz="3600" dirty="0" smtClean="0"/>
              <a:t> EDUCATION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590800"/>
            <a:ext cx="8229600" cy="4525963"/>
          </a:xfrm>
        </p:spPr>
        <p:txBody>
          <a:bodyPr>
            <a:normAutofit/>
          </a:bodyPr>
          <a:lstStyle/>
          <a:p>
            <a:r>
              <a:rPr lang="en-US" sz="3200" dirty="0" smtClean="0">
                <a:latin typeface="Comic Sans MS" pitchFamily="66" charset="0"/>
              </a:rPr>
              <a:t>Excite children to be physically active</a:t>
            </a:r>
          </a:p>
          <a:p>
            <a:r>
              <a:rPr lang="en-US" sz="3200" dirty="0" smtClean="0">
                <a:latin typeface="Comic Sans MS" pitchFamily="66" charset="0"/>
              </a:rPr>
              <a:t>Engage in physical and nutrition education</a:t>
            </a:r>
          </a:p>
          <a:p>
            <a:r>
              <a:rPr lang="en-US" sz="3200" dirty="0" smtClean="0">
                <a:latin typeface="Comic Sans MS" pitchFamily="66" charset="0"/>
              </a:rPr>
              <a:t>Link schools, families, and the community</a:t>
            </a:r>
            <a:endParaRPr lang="en-US" sz="3200" dirty="0">
              <a:latin typeface="Comic Sans MS" pitchFamily="66" charset="0"/>
            </a:endParaRPr>
          </a:p>
        </p:txBody>
      </p:sp>
      <p:sp>
        <p:nvSpPr>
          <p:cNvPr id="3" name="Title 2"/>
          <p:cNvSpPr>
            <a:spLocks noGrp="1"/>
          </p:cNvSpPr>
          <p:nvPr>
            <p:ph type="title"/>
          </p:nvPr>
        </p:nvSpPr>
        <p:spPr>
          <a:xfrm>
            <a:off x="457200" y="457200"/>
            <a:ext cx="8229600" cy="1524000"/>
          </a:xfrm>
        </p:spPr>
        <p:txBody>
          <a:bodyPr>
            <a:noAutofit/>
          </a:bodyPr>
          <a:lstStyle/>
          <a:p>
            <a:pPr algn="ctr"/>
            <a:r>
              <a:rPr lang="en-US" sz="5400" dirty="0" smtClean="0">
                <a:effectLst/>
                <a:latin typeface="Comic Sans MS" pitchFamily="66" charset="0"/>
              </a:rPr>
              <a:t>EASY TO IMPLEMENT LESSONS</a:t>
            </a:r>
            <a:endParaRPr lang="en-US" sz="5400" dirty="0">
              <a:effectLst/>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85800"/>
            <a:ext cx="6781800" cy="1524000"/>
          </a:xfrm>
        </p:spPr>
        <p:txBody>
          <a:bodyPr>
            <a:noAutofit/>
          </a:bodyPr>
          <a:lstStyle/>
          <a:p>
            <a:pPr algn="ctr"/>
            <a:r>
              <a:rPr lang="en-US" sz="4000" dirty="0" smtClean="0">
                <a:effectLst/>
                <a:latin typeface="Comic Sans MS" pitchFamily="66" charset="0"/>
              </a:rPr>
              <a:t>CHILDREN MOVING</a:t>
            </a:r>
            <a:br>
              <a:rPr lang="en-US" sz="4000" dirty="0" smtClean="0">
                <a:effectLst/>
                <a:latin typeface="Comic Sans MS" pitchFamily="66" charset="0"/>
              </a:rPr>
            </a:br>
            <a:r>
              <a:rPr lang="en-US" sz="4000" dirty="0" smtClean="0">
                <a:effectLst/>
                <a:latin typeface="Comic Sans MS" pitchFamily="66" charset="0"/>
              </a:rPr>
              <a:t>WHILE LEARNING!</a:t>
            </a:r>
            <a:endParaRPr lang="en-US" sz="4000" dirty="0">
              <a:effectLst/>
              <a:latin typeface="Comic Sans MS" pitchFamily="66" charset="0"/>
            </a:endParaRPr>
          </a:p>
        </p:txBody>
      </p:sp>
      <p:pic>
        <p:nvPicPr>
          <p:cNvPr id="48130" name="Picture 2" descr="C:\Users\Buss\AppData\Local\Microsoft\Windows\Temporary Internet Files\Content.IE5\Q3QHCGF9\MCBD10647_0000[1].wmf"/>
          <p:cNvPicPr>
            <a:picLocks noGrp="1" noChangeAspect="1" noChangeArrowheads="1"/>
          </p:cNvPicPr>
          <p:nvPr>
            <p:ph idx="1"/>
          </p:nvPr>
        </p:nvPicPr>
        <p:blipFill>
          <a:blip r:embed="rId2"/>
          <a:srcRect/>
          <a:stretch>
            <a:fillRect/>
          </a:stretch>
        </p:blipFill>
        <p:spPr bwMode="auto">
          <a:xfrm>
            <a:off x="5715000" y="304800"/>
            <a:ext cx="2743200" cy="2209800"/>
          </a:xfrm>
          <a:prstGeom prst="rect">
            <a:avLst/>
          </a:prstGeom>
          <a:noFill/>
        </p:spPr>
      </p:pic>
      <p:pic>
        <p:nvPicPr>
          <p:cNvPr id="10244" name="Picture 4" descr="C:\Users\Buss\AppData\Local\Microsoft\Windows\Temporary Internet Files\Content.IE5\Q3QHCGF9\MPj04394070000[1].jpg"/>
          <p:cNvPicPr>
            <a:picLocks noChangeAspect="1" noChangeArrowheads="1"/>
          </p:cNvPicPr>
          <p:nvPr/>
        </p:nvPicPr>
        <p:blipFill>
          <a:blip r:embed="rId3" cstate="print"/>
          <a:srcRect/>
          <a:stretch>
            <a:fillRect/>
          </a:stretch>
        </p:blipFill>
        <p:spPr bwMode="auto">
          <a:xfrm>
            <a:off x="152400" y="3048000"/>
            <a:ext cx="3031672" cy="2209800"/>
          </a:xfrm>
          <a:prstGeom prst="rect">
            <a:avLst/>
          </a:prstGeom>
          <a:noFill/>
        </p:spPr>
      </p:pic>
      <p:sp>
        <p:nvSpPr>
          <p:cNvPr id="9" name="TextBox 8"/>
          <p:cNvSpPr txBox="1"/>
          <p:nvPr/>
        </p:nvSpPr>
        <p:spPr>
          <a:xfrm>
            <a:off x="3132418" y="3124200"/>
            <a:ext cx="6118983" cy="1938992"/>
          </a:xfrm>
          <a:prstGeom prst="rect">
            <a:avLst/>
          </a:prstGeom>
          <a:noFill/>
        </p:spPr>
        <p:txBody>
          <a:bodyPr wrap="none" rtlCol="0">
            <a:spAutoFit/>
          </a:bodyPr>
          <a:lstStyle/>
          <a:p>
            <a:r>
              <a:rPr lang="en-US" b="1" dirty="0" smtClean="0"/>
              <a:t>EDUCATORS MEETING</a:t>
            </a:r>
          </a:p>
          <a:p>
            <a:r>
              <a:rPr lang="en-US" b="1" dirty="0" smtClean="0"/>
              <a:t>SCHOOL WELLNESS</a:t>
            </a:r>
          </a:p>
          <a:p>
            <a:r>
              <a:rPr lang="en-US" b="1" dirty="0" smtClean="0"/>
              <a:t>POLICIES!</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14600"/>
            <a:ext cx="7543800" cy="2252472"/>
          </a:xfrm>
        </p:spPr>
        <p:txBody>
          <a:bodyPr>
            <a:normAutofit lnSpcReduction="10000"/>
          </a:bodyPr>
          <a:lstStyle/>
          <a:p>
            <a:pPr>
              <a:buFont typeface="Wingdings" pitchFamily="2" charset="2"/>
              <a:buChar char="ü"/>
            </a:pPr>
            <a:r>
              <a:rPr lang="en-US" dirty="0" smtClean="0">
                <a:latin typeface="Comic Sans MS" pitchFamily="66" charset="0"/>
              </a:rPr>
              <a:t>Short and to the point</a:t>
            </a:r>
          </a:p>
          <a:p>
            <a:pPr>
              <a:buFont typeface="Wingdings" pitchFamily="2" charset="2"/>
              <a:buChar char="ü"/>
            </a:pPr>
            <a:r>
              <a:rPr lang="en-US" dirty="0" smtClean="0">
                <a:latin typeface="Comic Sans MS" pitchFamily="66" charset="0"/>
              </a:rPr>
              <a:t>Lessons completed in 5 to 10 minutes</a:t>
            </a:r>
          </a:p>
          <a:p>
            <a:pPr>
              <a:buFont typeface="Wingdings" pitchFamily="2" charset="2"/>
              <a:buChar char="ü"/>
            </a:pPr>
            <a:r>
              <a:rPr lang="en-US" dirty="0" smtClean="0">
                <a:latin typeface="Comic Sans MS" pitchFamily="66" charset="0"/>
              </a:rPr>
              <a:t>Beginning or end of day, during </a:t>
            </a:r>
          </a:p>
          <a:p>
            <a:pPr>
              <a:buNone/>
            </a:pPr>
            <a:r>
              <a:rPr lang="en-US" dirty="0" smtClean="0">
                <a:latin typeface="Comic Sans MS" pitchFamily="66" charset="0"/>
              </a:rPr>
              <a:t>   an activity break, after school </a:t>
            </a:r>
          </a:p>
          <a:p>
            <a:pPr>
              <a:buNone/>
            </a:pPr>
            <a:r>
              <a:rPr lang="en-US" dirty="0" smtClean="0">
                <a:latin typeface="Comic Sans MS" pitchFamily="66" charset="0"/>
              </a:rPr>
              <a:t>   programs, etc.</a:t>
            </a:r>
            <a:endParaRPr lang="en-US" dirty="0">
              <a:latin typeface="Comic Sans MS" pitchFamily="66" charset="0"/>
            </a:endParaRPr>
          </a:p>
        </p:txBody>
      </p:sp>
      <p:sp>
        <p:nvSpPr>
          <p:cNvPr id="3" name="Title 2"/>
          <p:cNvSpPr>
            <a:spLocks noGrp="1"/>
          </p:cNvSpPr>
          <p:nvPr>
            <p:ph type="title"/>
          </p:nvPr>
        </p:nvSpPr>
        <p:spPr/>
        <p:txBody>
          <a:bodyPr>
            <a:normAutofit/>
          </a:bodyPr>
          <a:lstStyle/>
          <a:p>
            <a:r>
              <a:rPr lang="en-US" sz="5400" b="0" dirty="0" smtClean="0">
                <a:effectLst/>
                <a:latin typeface="Comic Sans MS" pitchFamily="66" charset="0"/>
              </a:rPr>
              <a:t>CONCERN FOR TIME</a:t>
            </a:r>
            <a:endParaRPr lang="en-US" sz="5400" b="0" dirty="0">
              <a:effectLst/>
              <a:latin typeface="Comic Sans MS" pitchFamily="66" charset="0"/>
            </a:endParaRPr>
          </a:p>
        </p:txBody>
      </p:sp>
      <p:pic>
        <p:nvPicPr>
          <p:cNvPr id="6146" name="Picture 2" descr="C:\Users\Buss\AppData\Local\Microsoft\Windows\Temporary Internet Files\Content.IE5\S49QAIWM\MCj04242140000[1].wmf"/>
          <p:cNvPicPr>
            <a:picLocks noChangeAspect="1" noChangeArrowheads="1"/>
          </p:cNvPicPr>
          <p:nvPr/>
        </p:nvPicPr>
        <p:blipFill>
          <a:blip r:embed="rId2"/>
          <a:srcRect/>
          <a:stretch>
            <a:fillRect/>
          </a:stretch>
        </p:blipFill>
        <p:spPr bwMode="auto">
          <a:xfrm>
            <a:off x="6096000" y="1524000"/>
            <a:ext cx="2832100" cy="4038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725466" cy="2308324"/>
          </a:xfrm>
          <a:prstGeom prst="rect">
            <a:avLst/>
          </a:prstGeom>
          <a:noFill/>
        </p:spPr>
        <p:txBody>
          <a:bodyPr wrap="none" rtlCol="0">
            <a:spAutoFit/>
          </a:bodyPr>
          <a:lstStyle/>
          <a:p>
            <a:pPr algn="ctr"/>
            <a:r>
              <a:rPr lang="en-US" sz="6600" dirty="0" smtClean="0"/>
              <a:t>UNIQUE STRATE</a:t>
            </a:r>
            <a:r>
              <a:rPr lang="en-US" sz="7200" dirty="0" smtClean="0"/>
              <a:t>GY</a:t>
            </a:r>
          </a:p>
          <a:p>
            <a:pPr algn="ctr"/>
            <a:endParaRPr lang="en-US" sz="7200" dirty="0"/>
          </a:p>
        </p:txBody>
      </p:sp>
      <p:sp>
        <p:nvSpPr>
          <p:cNvPr id="3" name="TextBox 2"/>
          <p:cNvSpPr txBox="1"/>
          <p:nvPr/>
        </p:nvSpPr>
        <p:spPr>
          <a:xfrm>
            <a:off x="0" y="3657600"/>
            <a:ext cx="8933856" cy="2123658"/>
          </a:xfrm>
          <a:prstGeom prst="rect">
            <a:avLst/>
          </a:prstGeom>
          <a:noFill/>
        </p:spPr>
        <p:txBody>
          <a:bodyPr wrap="none" rtlCol="0">
            <a:spAutoFit/>
          </a:bodyPr>
          <a:lstStyle/>
          <a:p>
            <a:pPr algn="ctr"/>
            <a:r>
              <a:rPr lang="en-US" sz="6600" dirty="0" smtClean="0">
                <a:solidFill>
                  <a:schemeClr val="accent1"/>
                </a:solidFill>
              </a:rPr>
              <a:t>bSAFE </a:t>
            </a:r>
            <a:r>
              <a:rPr lang="en-US" sz="6600" dirty="0" err="1" smtClean="0">
                <a:solidFill>
                  <a:schemeClr val="accent1"/>
                </a:solidFill>
              </a:rPr>
              <a:t>bFIT</a:t>
            </a:r>
            <a:r>
              <a:rPr lang="en-US" sz="6600" dirty="0" smtClean="0">
                <a:solidFill>
                  <a:schemeClr val="accent1"/>
                </a:solidFill>
              </a:rPr>
              <a:t>! Program</a:t>
            </a:r>
          </a:p>
          <a:p>
            <a:pPr algn="ctr"/>
            <a:r>
              <a:rPr lang="en-US" sz="6600" dirty="0" smtClean="0">
                <a:solidFill>
                  <a:schemeClr val="accent1"/>
                </a:solidFill>
              </a:rPr>
              <a:t> for kids</a:t>
            </a:r>
            <a:endParaRPr lang="en-US" sz="6600" dirty="0">
              <a:solidFill>
                <a:schemeClr val="accent1"/>
              </a:solidFill>
            </a:endParaRPr>
          </a:p>
        </p:txBody>
      </p:sp>
      <p:pic>
        <p:nvPicPr>
          <p:cNvPr id="4" name="Picture 3" descr="BSAFE.jpg"/>
          <p:cNvPicPr>
            <a:picLocks noChangeAspect="1"/>
          </p:cNvPicPr>
          <p:nvPr/>
        </p:nvPicPr>
        <p:blipFill>
          <a:blip r:embed="rId2"/>
          <a:stretch>
            <a:fillRect/>
          </a:stretch>
        </p:blipFill>
        <p:spPr>
          <a:xfrm>
            <a:off x="2209800" y="1447800"/>
            <a:ext cx="4572000" cy="190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pPr algn="ctr"/>
            <a:r>
              <a:rPr lang="en-US" sz="6000" dirty="0" smtClean="0">
                <a:latin typeface="Comic Sans MS" pitchFamily="66" charset="0"/>
              </a:rPr>
              <a:t>FITNESS PALS</a:t>
            </a:r>
            <a:r>
              <a:rPr lang="en-US" sz="5400" dirty="0" smtClean="0">
                <a:latin typeface="Comic Sans MS" pitchFamily="66" charset="0"/>
              </a:rPr>
              <a:t/>
            </a:r>
            <a:br>
              <a:rPr lang="en-US" sz="5400" dirty="0" smtClean="0">
                <a:latin typeface="Comic Sans MS" pitchFamily="66" charset="0"/>
              </a:rPr>
            </a:br>
            <a:r>
              <a:rPr lang="en-US" sz="4000" dirty="0" smtClean="0">
                <a:latin typeface="Comic Sans MS" pitchFamily="66" charset="0"/>
              </a:rPr>
              <a:t>WATERMELON JACK</a:t>
            </a:r>
            <a:endParaRPr lang="en-US" sz="4000" dirty="0">
              <a:latin typeface="Comic Sans MS" pitchFamily="66" charset="0"/>
            </a:endParaRPr>
          </a:p>
        </p:txBody>
      </p:sp>
      <p:pic>
        <p:nvPicPr>
          <p:cNvPr id="40962" name="Picture 2" descr="C:\Users\Buss\Documents\Brian Folder\2009 update\EPS FILES\Watermelon.eps"/>
          <p:cNvPicPr>
            <a:picLocks noGrp="1" noChangeAspect="1" noChangeArrowheads="1"/>
          </p:cNvPicPr>
          <p:nvPr>
            <p:ph idx="1"/>
          </p:nvPr>
        </p:nvPicPr>
        <p:blipFill>
          <a:blip r:embed="rId2"/>
          <a:srcRect/>
          <a:stretch>
            <a:fillRect/>
          </a:stretch>
        </p:blipFill>
        <p:spPr bwMode="auto">
          <a:xfrm>
            <a:off x="2971800" y="1447800"/>
            <a:ext cx="3352800" cy="3022600"/>
          </a:xfrm>
          <a:prstGeom prst="rect">
            <a:avLst/>
          </a:prstGeom>
          <a:noFill/>
        </p:spPr>
      </p:pic>
      <p:sp>
        <p:nvSpPr>
          <p:cNvPr id="5" name="TextBox 4"/>
          <p:cNvSpPr txBox="1"/>
          <p:nvPr/>
        </p:nvSpPr>
        <p:spPr>
          <a:xfrm>
            <a:off x="1295400" y="2590800"/>
            <a:ext cx="2084225" cy="954107"/>
          </a:xfrm>
          <a:prstGeom prst="rect">
            <a:avLst/>
          </a:prstGeom>
          <a:noFill/>
        </p:spPr>
        <p:txBody>
          <a:bodyPr wrap="none" rtlCol="0">
            <a:spAutoFit/>
          </a:bodyPr>
          <a:lstStyle/>
          <a:p>
            <a:r>
              <a:rPr lang="en-US" sz="2800" dirty="0" smtClean="0">
                <a:solidFill>
                  <a:schemeClr val="accent1"/>
                </a:solidFill>
              </a:rPr>
              <a:t>Food Group</a:t>
            </a:r>
          </a:p>
          <a:p>
            <a:r>
              <a:rPr lang="en-US" sz="2800" dirty="0" smtClean="0"/>
              <a:t>    Fruits</a:t>
            </a:r>
            <a:endParaRPr lang="en-US" sz="2800" dirty="0"/>
          </a:p>
        </p:txBody>
      </p:sp>
      <p:sp>
        <p:nvSpPr>
          <p:cNvPr id="7" name="TextBox 6"/>
          <p:cNvSpPr txBox="1"/>
          <p:nvPr/>
        </p:nvSpPr>
        <p:spPr>
          <a:xfrm>
            <a:off x="5715000" y="2438400"/>
            <a:ext cx="2967479" cy="954107"/>
          </a:xfrm>
          <a:prstGeom prst="rect">
            <a:avLst/>
          </a:prstGeom>
          <a:noFill/>
        </p:spPr>
        <p:txBody>
          <a:bodyPr wrap="none" rtlCol="0">
            <a:spAutoFit/>
          </a:bodyPr>
          <a:lstStyle/>
          <a:p>
            <a:r>
              <a:rPr lang="en-US" sz="2800" dirty="0" smtClean="0">
                <a:solidFill>
                  <a:schemeClr val="accent1"/>
                </a:solidFill>
              </a:rPr>
              <a:t>Physical Activity</a:t>
            </a:r>
          </a:p>
          <a:p>
            <a:r>
              <a:rPr lang="en-US" sz="2800" dirty="0" smtClean="0"/>
              <a:t>  Jumping Jack</a:t>
            </a:r>
            <a:endParaRPr lang="en-US" sz="2800" dirty="0"/>
          </a:p>
        </p:txBody>
      </p:sp>
      <p:sp>
        <p:nvSpPr>
          <p:cNvPr id="8" name="Rectangle 7"/>
          <p:cNvSpPr/>
          <p:nvPr/>
        </p:nvSpPr>
        <p:spPr>
          <a:xfrm>
            <a:off x="533400" y="4572000"/>
            <a:ext cx="8229600" cy="1384995"/>
          </a:xfrm>
          <a:prstGeom prst="rect">
            <a:avLst/>
          </a:prstGeom>
        </p:spPr>
        <p:txBody>
          <a:bodyPr wrap="square">
            <a:spAutoFit/>
          </a:bodyPr>
          <a:lstStyle/>
          <a:p>
            <a:r>
              <a:rPr lang="en-US" sz="2400" b="1" dirty="0" smtClean="0"/>
              <a:t>WATERMELON JACK! </a:t>
            </a:r>
            <a:r>
              <a:rPr lang="en-US" sz="2400" b="1" i="1" dirty="0" smtClean="0"/>
              <a:t>(Fruits, Aerobic Fitness)</a:t>
            </a:r>
          </a:p>
          <a:p>
            <a:r>
              <a:rPr lang="en-US" sz="2000" dirty="0" smtClean="0"/>
              <a:t>Wow! Stand with your feet together and arms down at your sides. Jump, spread your feet apart, and lift your arms above your head. Return to how you started. Repeat in rhythmic motion!</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57200"/>
            <a:ext cx="8795998" cy="1446550"/>
          </a:xfrm>
          <a:prstGeom prst="rect">
            <a:avLst/>
          </a:prstGeom>
          <a:noFill/>
        </p:spPr>
        <p:txBody>
          <a:bodyPr wrap="none" rtlCol="0">
            <a:spAutoFit/>
          </a:bodyPr>
          <a:lstStyle/>
          <a:p>
            <a:pPr algn="ctr"/>
            <a:r>
              <a:rPr lang="en-US" sz="6000" dirty="0" smtClean="0"/>
              <a:t>“</a:t>
            </a:r>
            <a:r>
              <a:rPr lang="en-US" sz="6000" dirty="0" smtClean="0">
                <a:solidFill>
                  <a:srgbClr val="00B0F0"/>
                </a:solidFill>
              </a:rPr>
              <a:t>bSAFE</a:t>
            </a:r>
            <a:r>
              <a:rPr lang="en-US" sz="6000" dirty="0" smtClean="0"/>
              <a:t>”</a:t>
            </a:r>
          </a:p>
          <a:p>
            <a:r>
              <a:rPr lang="en-US" sz="2800" dirty="0" smtClean="0"/>
              <a:t>Five components of health-related physical fitness</a:t>
            </a:r>
            <a:endParaRPr lang="en-US" sz="2800" dirty="0"/>
          </a:p>
        </p:txBody>
      </p:sp>
      <p:sp>
        <p:nvSpPr>
          <p:cNvPr id="5" name="TextBox 4"/>
          <p:cNvSpPr txBox="1"/>
          <p:nvPr/>
        </p:nvSpPr>
        <p:spPr>
          <a:xfrm>
            <a:off x="1600200" y="2286000"/>
            <a:ext cx="5649303" cy="3785652"/>
          </a:xfrm>
          <a:prstGeom prst="rect">
            <a:avLst/>
          </a:prstGeom>
          <a:noFill/>
        </p:spPr>
        <p:txBody>
          <a:bodyPr wrap="none" rtlCol="0">
            <a:spAutoFit/>
          </a:bodyPr>
          <a:lstStyle/>
          <a:p>
            <a:r>
              <a:rPr lang="en-US" dirty="0" smtClean="0">
                <a:solidFill>
                  <a:srgbClr val="00B0F0"/>
                </a:solidFill>
              </a:rPr>
              <a:t>b</a:t>
            </a:r>
            <a:r>
              <a:rPr lang="en-US" dirty="0" smtClean="0"/>
              <a:t>	“</a:t>
            </a:r>
            <a:r>
              <a:rPr lang="en-US" dirty="0" smtClean="0">
                <a:solidFill>
                  <a:srgbClr val="00B0F0"/>
                </a:solidFill>
              </a:rPr>
              <a:t>b</a:t>
            </a:r>
            <a:r>
              <a:rPr lang="en-US" dirty="0" smtClean="0"/>
              <a:t>”ody Composition</a:t>
            </a:r>
          </a:p>
          <a:p>
            <a:r>
              <a:rPr lang="en-US" dirty="0" smtClean="0">
                <a:solidFill>
                  <a:srgbClr val="00B0F0"/>
                </a:solidFill>
              </a:rPr>
              <a:t>S</a:t>
            </a:r>
            <a:r>
              <a:rPr lang="en-US" dirty="0" smtClean="0"/>
              <a:t>	“</a:t>
            </a:r>
            <a:r>
              <a:rPr lang="en-US" dirty="0" smtClean="0">
                <a:solidFill>
                  <a:srgbClr val="00B0F0"/>
                </a:solidFill>
              </a:rPr>
              <a:t>S</a:t>
            </a:r>
            <a:r>
              <a:rPr lang="en-US" dirty="0" smtClean="0"/>
              <a:t>”trength</a:t>
            </a:r>
          </a:p>
          <a:p>
            <a:r>
              <a:rPr lang="en-US" dirty="0" smtClean="0">
                <a:solidFill>
                  <a:srgbClr val="00B0F0"/>
                </a:solidFill>
              </a:rPr>
              <a:t>A</a:t>
            </a:r>
            <a:r>
              <a:rPr lang="en-US" dirty="0" smtClean="0"/>
              <a:t>	“</a:t>
            </a:r>
            <a:r>
              <a:rPr lang="en-US" dirty="0" smtClean="0">
                <a:solidFill>
                  <a:srgbClr val="00B0F0"/>
                </a:solidFill>
              </a:rPr>
              <a:t>A</a:t>
            </a:r>
            <a:r>
              <a:rPr lang="en-US" dirty="0" smtClean="0"/>
              <a:t>”erobic Fitness</a:t>
            </a:r>
          </a:p>
          <a:p>
            <a:r>
              <a:rPr lang="en-US" dirty="0" smtClean="0">
                <a:solidFill>
                  <a:srgbClr val="00B0F0"/>
                </a:solidFill>
              </a:rPr>
              <a:t>F</a:t>
            </a:r>
            <a:r>
              <a:rPr lang="en-US" dirty="0" smtClean="0"/>
              <a:t>	“</a:t>
            </a:r>
            <a:r>
              <a:rPr lang="en-US" dirty="0" smtClean="0">
                <a:solidFill>
                  <a:srgbClr val="00B0F0"/>
                </a:solidFill>
              </a:rPr>
              <a:t>F</a:t>
            </a:r>
            <a:r>
              <a:rPr lang="en-US" dirty="0" smtClean="0"/>
              <a:t>”lexibility</a:t>
            </a:r>
          </a:p>
          <a:p>
            <a:r>
              <a:rPr lang="en-US" dirty="0" smtClean="0">
                <a:solidFill>
                  <a:srgbClr val="00B0F0"/>
                </a:solidFill>
              </a:rPr>
              <a:t>E</a:t>
            </a:r>
            <a:r>
              <a:rPr lang="en-US" dirty="0" smtClean="0"/>
              <a:t>	“</a:t>
            </a:r>
            <a:r>
              <a:rPr lang="en-US" dirty="0" smtClean="0">
                <a:solidFill>
                  <a:srgbClr val="00B0F0"/>
                </a:solidFill>
              </a:rPr>
              <a:t>E</a:t>
            </a:r>
            <a:r>
              <a:rPr lang="en-US" dirty="0" smtClean="0"/>
              <a:t>”ndurance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effectLst/>
                <a:latin typeface="Comic Sans MS" pitchFamily="66" charset="0"/>
              </a:rPr>
              <a:t>SQUADS</a:t>
            </a:r>
            <a:r>
              <a:rPr lang="en-US" sz="5400" b="0" dirty="0" smtClean="0">
                <a:effectLst/>
                <a:latin typeface="Comic Sans MS" pitchFamily="66" charset="0"/>
              </a:rPr>
              <a:t>—groups of 5</a:t>
            </a:r>
            <a:endParaRPr lang="en-US" sz="5400" b="0" dirty="0">
              <a:effectLst/>
              <a:latin typeface="Comic Sans MS" pitchFamily="66" charset="0"/>
            </a:endParaRPr>
          </a:p>
        </p:txBody>
      </p:sp>
      <p:sp>
        <p:nvSpPr>
          <p:cNvPr id="5" name="Content Placeholder 4"/>
          <p:cNvSpPr>
            <a:spLocks noGrp="1"/>
          </p:cNvSpPr>
          <p:nvPr>
            <p:ph sz="quarter" idx="2"/>
          </p:nvPr>
        </p:nvSpPr>
        <p:spPr>
          <a:xfrm>
            <a:off x="457200" y="3124200"/>
            <a:ext cx="4040188" cy="2285999"/>
          </a:xfrm>
        </p:spPr>
        <p:txBody>
          <a:bodyPr>
            <a:normAutofit/>
          </a:bodyPr>
          <a:lstStyle/>
          <a:p>
            <a:r>
              <a:rPr lang="en-US" dirty="0" smtClean="0">
                <a:latin typeface="Comic Sans MS" pitchFamily="66" charset="0"/>
              </a:rPr>
              <a:t>Body Composition Squad</a:t>
            </a:r>
          </a:p>
          <a:p>
            <a:r>
              <a:rPr lang="en-US" dirty="0" smtClean="0">
                <a:latin typeface="Comic Sans MS" pitchFamily="66" charset="0"/>
              </a:rPr>
              <a:t>Strength Squad</a:t>
            </a:r>
          </a:p>
          <a:p>
            <a:r>
              <a:rPr lang="en-US" dirty="0" smtClean="0">
                <a:latin typeface="Comic Sans MS" pitchFamily="66" charset="0"/>
              </a:rPr>
              <a:t>Aerobic Fitness Squad</a:t>
            </a:r>
          </a:p>
          <a:p>
            <a:r>
              <a:rPr lang="en-US" dirty="0" smtClean="0">
                <a:latin typeface="Comic Sans MS" pitchFamily="66" charset="0"/>
              </a:rPr>
              <a:t>Flexibility Squad</a:t>
            </a:r>
          </a:p>
          <a:p>
            <a:r>
              <a:rPr lang="en-US" dirty="0" smtClean="0">
                <a:latin typeface="Comic Sans MS" pitchFamily="66" charset="0"/>
              </a:rPr>
              <a:t>Endurance Squad</a:t>
            </a:r>
            <a:endParaRPr lang="en-US" dirty="0">
              <a:latin typeface="Comic Sans MS" pitchFamily="66" charset="0"/>
            </a:endParaRPr>
          </a:p>
        </p:txBody>
      </p:sp>
      <p:sp>
        <p:nvSpPr>
          <p:cNvPr id="7" name="Content Placeholder 6"/>
          <p:cNvSpPr>
            <a:spLocks noGrp="1"/>
          </p:cNvSpPr>
          <p:nvPr>
            <p:ph sz="quarter" idx="4"/>
          </p:nvPr>
        </p:nvSpPr>
        <p:spPr>
          <a:xfrm>
            <a:off x="4724400" y="3124200"/>
            <a:ext cx="4041775" cy="2667000"/>
          </a:xfrm>
        </p:spPr>
        <p:txBody>
          <a:bodyPr/>
          <a:lstStyle/>
          <a:p>
            <a:r>
              <a:rPr lang="en-US" dirty="0" smtClean="0">
                <a:latin typeface="Comic Sans MS" pitchFamily="66" charset="0"/>
              </a:rPr>
              <a:t>Grains Squad</a:t>
            </a:r>
          </a:p>
          <a:p>
            <a:r>
              <a:rPr lang="en-US" dirty="0" smtClean="0">
                <a:latin typeface="Comic Sans MS" pitchFamily="66" charset="0"/>
              </a:rPr>
              <a:t>Vegetables Squad</a:t>
            </a:r>
          </a:p>
          <a:p>
            <a:r>
              <a:rPr lang="en-US" dirty="0" smtClean="0">
                <a:latin typeface="Comic Sans MS" pitchFamily="66" charset="0"/>
              </a:rPr>
              <a:t>Fruits Squad</a:t>
            </a:r>
          </a:p>
          <a:p>
            <a:r>
              <a:rPr lang="en-US" dirty="0" smtClean="0">
                <a:latin typeface="Comic Sans MS" pitchFamily="66" charset="0"/>
              </a:rPr>
              <a:t>Milk Squad</a:t>
            </a:r>
          </a:p>
          <a:p>
            <a:r>
              <a:rPr lang="en-US" dirty="0" smtClean="0">
                <a:latin typeface="Comic Sans MS" pitchFamily="66" charset="0"/>
              </a:rPr>
              <a:t>Meat &amp; Beans Squad</a:t>
            </a:r>
            <a:endParaRPr lang="en-US" dirty="0">
              <a:latin typeface="Comic Sans MS" pitchFamily="66" charset="0"/>
            </a:endParaRPr>
          </a:p>
        </p:txBody>
      </p:sp>
      <p:pic>
        <p:nvPicPr>
          <p:cNvPr id="9" name="Picture 4" descr="stop watches"/>
          <p:cNvPicPr>
            <a:picLocks noChangeAspect="1" noChangeArrowheads="1"/>
          </p:cNvPicPr>
          <p:nvPr/>
        </p:nvPicPr>
        <p:blipFill>
          <a:blip r:embed="rId2">
            <a:lum bright="40000"/>
          </a:blip>
          <a:srcRect/>
          <a:stretch>
            <a:fillRect/>
          </a:stretch>
        </p:blipFill>
        <p:spPr>
          <a:xfrm>
            <a:off x="3048000" y="1295400"/>
            <a:ext cx="2743200" cy="1752600"/>
          </a:xfrm>
          <a:prstGeom prst="ellipse">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a:solidFill>
            <a:schemeClr val="bg1">
              <a:lumMod val="20000"/>
              <a:lumOff val="80000"/>
            </a:schemeClr>
          </a:solidFill>
        </p:spPr>
        <p:txBody>
          <a:bodyPr>
            <a:noAutofit/>
          </a:bodyPr>
          <a:lstStyle/>
          <a:p>
            <a:r>
              <a:rPr lang="en-US" sz="5400" dirty="0" smtClean="0">
                <a:solidFill>
                  <a:schemeClr val="bg1"/>
                </a:solidFill>
                <a:latin typeface="Comic Sans MS" pitchFamily="66" charset="0"/>
              </a:rPr>
              <a:t>CONTENT STANDARDS </a:t>
            </a:r>
            <a:br>
              <a:rPr lang="en-US" sz="5400" dirty="0" smtClean="0">
                <a:solidFill>
                  <a:schemeClr val="bg1"/>
                </a:solidFill>
                <a:latin typeface="Comic Sans MS" pitchFamily="66" charset="0"/>
              </a:rPr>
            </a:br>
            <a:r>
              <a:rPr lang="en-US" sz="5400" dirty="0" smtClean="0">
                <a:solidFill>
                  <a:schemeClr val="bg1"/>
                </a:solidFill>
                <a:latin typeface="Comic Sans MS" pitchFamily="66" charset="0"/>
              </a:rPr>
              <a:t>       BASED ON:</a:t>
            </a:r>
            <a:br>
              <a:rPr lang="en-US" sz="5400" dirty="0" smtClean="0">
                <a:solidFill>
                  <a:schemeClr val="bg1"/>
                </a:solidFill>
                <a:latin typeface="Comic Sans MS" pitchFamily="66" charset="0"/>
              </a:rPr>
            </a:br>
            <a:r>
              <a:rPr lang="en-US" sz="5400" dirty="0" smtClean="0">
                <a:solidFill>
                  <a:schemeClr val="bg1"/>
                </a:solidFill>
                <a:latin typeface="Comic Sans MS" pitchFamily="66" charset="0"/>
              </a:rPr>
              <a:t/>
            </a:r>
            <a:br>
              <a:rPr lang="en-US" sz="5400" dirty="0" smtClean="0">
                <a:solidFill>
                  <a:schemeClr val="bg1"/>
                </a:solidFill>
                <a:latin typeface="Comic Sans MS" pitchFamily="66" charset="0"/>
              </a:rPr>
            </a:br>
            <a:r>
              <a:rPr lang="en-US" sz="3200" dirty="0" smtClean="0">
                <a:solidFill>
                  <a:schemeClr val="bg1"/>
                </a:solidFill>
                <a:latin typeface="Comic Sans MS" pitchFamily="66" charset="0"/>
              </a:rPr>
              <a:t>National Standards for Physical Education</a:t>
            </a:r>
            <a:br>
              <a:rPr lang="en-US" sz="3200" dirty="0" smtClean="0">
                <a:solidFill>
                  <a:schemeClr val="bg1"/>
                </a:solidFill>
                <a:latin typeface="Comic Sans MS" pitchFamily="66" charset="0"/>
              </a:rPr>
            </a:br>
            <a:r>
              <a:rPr lang="en-US" sz="3200" dirty="0" smtClean="0">
                <a:solidFill>
                  <a:schemeClr val="bg1"/>
                </a:solidFill>
                <a:latin typeface="Comic Sans MS" pitchFamily="66" charset="0"/>
              </a:rPr>
              <a:t/>
            </a:r>
            <a:br>
              <a:rPr lang="en-US" sz="3200" dirty="0" smtClean="0">
                <a:solidFill>
                  <a:schemeClr val="bg1"/>
                </a:solidFill>
                <a:latin typeface="Comic Sans MS" pitchFamily="66" charset="0"/>
              </a:rPr>
            </a:br>
            <a:r>
              <a:rPr lang="en-US" sz="3200" dirty="0" smtClean="0">
                <a:solidFill>
                  <a:schemeClr val="bg1"/>
                </a:solidFill>
                <a:latin typeface="Comic Sans MS" pitchFamily="66" charset="0"/>
              </a:rPr>
              <a:t>National Health Education Standards</a:t>
            </a:r>
            <a:r>
              <a:rPr lang="en-US" sz="5400" dirty="0" smtClean="0">
                <a:solidFill>
                  <a:schemeClr val="bg1"/>
                </a:solidFill>
                <a:latin typeface="Comic Sans MS" pitchFamily="66" charset="0"/>
              </a:rPr>
              <a:t/>
            </a:r>
            <a:br>
              <a:rPr lang="en-US" sz="5400" dirty="0" smtClean="0">
                <a:solidFill>
                  <a:schemeClr val="bg1"/>
                </a:solidFill>
                <a:latin typeface="Comic Sans MS" pitchFamily="66" charset="0"/>
              </a:rPr>
            </a:br>
            <a:r>
              <a:rPr lang="en-US" sz="2800" dirty="0" smtClean="0">
                <a:solidFill>
                  <a:schemeClr val="bg1"/>
                </a:solidFill>
                <a:latin typeface="Comic Sans MS" pitchFamily="66" charset="0"/>
              </a:rPr>
              <a:t/>
            </a:r>
            <a:br>
              <a:rPr lang="en-US" sz="2800" dirty="0" smtClean="0">
                <a:solidFill>
                  <a:schemeClr val="bg1"/>
                </a:solidFill>
                <a:latin typeface="Comic Sans MS" pitchFamily="66" charset="0"/>
              </a:rPr>
            </a:br>
            <a:endParaRPr lang="en-US" sz="2800" dirty="0">
              <a:solidFill>
                <a:schemeClr val="bg1"/>
              </a:solidFill>
              <a:latin typeface="Comic Sans MS" pitchFamily="66" charset="0"/>
            </a:endParaRPr>
          </a:p>
        </p:txBody>
      </p:sp>
      <p:pic>
        <p:nvPicPr>
          <p:cNvPr id="5" name="Picture 4" descr="C:\Program Files\Common Files\Microsoft Shared\Clipart\cagcat50\BD05552_.WMF"/>
          <p:cNvPicPr>
            <a:picLocks noChangeAspect="1" noChangeArrowheads="1"/>
          </p:cNvPicPr>
          <p:nvPr/>
        </p:nvPicPr>
        <p:blipFill>
          <a:blip r:embed="rId2"/>
          <a:srcRect/>
          <a:stretch>
            <a:fillRect/>
          </a:stretch>
        </p:blipFill>
        <p:spPr bwMode="auto">
          <a:xfrm>
            <a:off x="6248400" y="1676400"/>
            <a:ext cx="1828800" cy="16764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6521337" cy="830997"/>
          </a:xfrm>
          <a:prstGeom prst="rect">
            <a:avLst/>
          </a:prstGeom>
          <a:noFill/>
        </p:spPr>
        <p:txBody>
          <a:bodyPr wrap="none" rtlCol="0">
            <a:spAutoFit/>
          </a:bodyPr>
          <a:lstStyle/>
          <a:p>
            <a:r>
              <a:rPr lang="en-US" sz="4800" dirty="0" smtClean="0"/>
              <a:t>Participant Outcomes</a:t>
            </a:r>
            <a:r>
              <a:rPr lang="en-US" dirty="0" smtClean="0"/>
              <a:t>:</a:t>
            </a:r>
            <a:endParaRPr lang="en-US" dirty="0"/>
          </a:p>
        </p:txBody>
      </p:sp>
      <p:sp>
        <p:nvSpPr>
          <p:cNvPr id="3" name="TextBox 2"/>
          <p:cNvSpPr txBox="1"/>
          <p:nvPr/>
        </p:nvSpPr>
        <p:spPr>
          <a:xfrm>
            <a:off x="0" y="1447800"/>
            <a:ext cx="12078948" cy="4785926"/>
          </a:xfrm>
          <a:prstGeom prst="rect">
            <a:avLst/>
          </a:prstGeom>
          <a:noFill/>
        </p:spPr>
        <p:txBody>
          <a:bodyPr wrap="square" rtlCol="0">
            <a:spAutoFit/>
          </a:bodyPr>
          <a:lstStyle/>
          <a:p>
            <a:pPr marL="514350" lvl="0" indent="-514350"/>
            <a:r>
              <a:rPr lang="en-US" sz="2400" dirty="0" smtClean="0"/>
              <a:t>1.  Recognize two needs:</a:t>
            </a:r>
          </a:p>
          <a:p>
            <a:pPr marL="971550" lvl="1" indent="-514350">
              <a:buFont typeface="+mj-lt"/>
              <a:buAutoNum type="alphaLcPeriod"/>
            </a:pPr>
            <a:r>
              <a:rPr lang="en-US" sz="2200" dirty="0" smtClean="0"/>
              <a:t>Less talk, more action!</a:t>
            </a:r>
          </a:p>
          <a:p>
            <a:pPr marL="971550" lvl="1" indent="-514350">
              <a:buFont typeface="+mj-lt"/>
              <a:buAutoNum type="alphaLcPeriod"/>
            </a:pPr>
            <a:r>
              <a:rPr lang="en-US" sz="2200" dirty="0" smtClean="0"/>
              <a:t>One resource teaching both physical and nutrition education</a:t>
            </a:r>
            <a:r>
              <a:rPr lang="en-US" sz="2400" dirty="0" smtClean="0"/>
              <a:t>.</a:t>
            </a:r>
          </a:p>
          <a:p>
            <a:pPr marL="514350" lvl="0" indent="-514350"/>
            <a:r>
              <a:rPr lang="en-US" sz="2400" dirty="0" smtClean="0"/>
              <a:t>2.  Become a leader to decrease childhood obesity, </a:t>
            </a:r>
          </a:p>
          <a:p>
            <a:pPr marL="514350" lvl="0" indent="-514350"/>
            <a:r>
              <a:rPr lang="en-US" sz="2400" dirty="0" smtClean="0"/>
              <a:t>      improve children’s wellness, and optimize academics.</a:t>
            </a:r>
          </a:p>
          <a:p>
            <a:pPr marL="457200" lvl="0" indent="-457200"/>
            <a:r>
              <a:rPr lang="en-US" sz="2400" dirty="0" smtClean="0"/>
              <a:t>3.  Re-examine the Local School Wellness Policy.</a:t>
            </a:r>
          </a:p>
          <a:p>
            <a:pPr marL="457200" lvl="0" indent="-457200"/>
            <a:r>
              <a:rPr lang="en-US" sz="2400" dirty="0" smtClean="0"/>
              <a:t>4.  Receive information on an innovative fitness program</a:t>
            </a:r>
          </a:p>
          <a:p>
            <a:pPr marL="457200" lvl="0" indent="-457200"/>
            <a:r>
              <a:rPr lang="en-US" sz="2400" dirty="0" smtClean="0"/>
              <a:t>     for kids—the bSAFE </a:t>
            </a:r>
            <a:r>
              <a:rPr lang="en-US" sz="2400" dirty="0" err="1" smtClean="0"/>
              <a:t>bFIT</a:t>
            </a:r>
            <a:r>
              <a:rPr lang="en-US" sz="2400" dirty="0" smtClean="0"/>
              <a:t>! Program for kids.</a:t>
            </a:r>
          </a:p>
          <a:p>
            <a:pPr marL="457200" lvl="0" indent="-457200"/>
            <a:r>
              <a:rPr lang="en-US" sz="2400" dirty="0" smtClean="0"/>
              <a:t>5.  Walk away with ready-to-use learning  strategies that </a:t>
            </a:r>
          </a:p>
          <a:p>
            <a:pPr marL="457200" lvl="0" indent="-457200"/>
            <a:r>
              <a:rPr lang="en-US" sz="2400" dirty="0" smtClean="0"/>
              <a:t>      excite children to be physically active while engaged in</a:t>
            </a:r>
          </a:p>
          <a:p>
            <a:pPr marL="457200" lvl="0" indent="-457200"/>
            <a:r>
              <a:rPr lang="en-US" sz="2400" dirty="0" smtClean="0"/>
              <a:t>      physical and nutrition education; linking schools, families,</a:t>
            </a:r>
          </a:p>
          <a:p>
            <a:pPr marL="457200" lvl="0" indent="-457200"/>
            <a:r>
              <a:rPr lang="en-US" sz="2400" dirty="0" smtClean="0"/>
              <a:t>      and the community.</a:t>
            </a:r>
          </a:p>
          <a:p>
            <a:pPr marL="685800" lvl="1" indent="-228600"/>
            <a:r>
              <a:rPr lang="en-US" sz="2100" dirty="0" smtClean="0"/>
              <a:t>                       </a:t>
            </a:r>
            <a:endParaRPr lang="en-US" sz="2100" dirty="0"/>
          </a:p>
        </p:txBody>
      </p:sp>
      <p:pic>
        <p:nvPicPr>
          <p:cNvPr id="1026" name="Picture 2" descr="C:\Users\Buss\AppData\Local\Microsoft\Windows\Temporary Internet Files\Content.IE5\80GU2ONK\MCj04244880000[1].wmf"/>
          <p:cNvPicPr>
            <a:picLocks noChangeAspect="1" noChangeArrowheads="1"/>
          </p:cNvPicPr>
          <p:nvPr/>
        </p:nvPicPr>
        <p:blipFill>
          <a:blip r:embed="rId3"/>
          <a:srcRect/>
          <a:stretch>
            <a:fillRect/>
          </a:stretch>
        </p:blipFill>
        <p:spPr bwMode="auto">
          <a:xfrm>
            <a:off x="6629400" y="685800"/>
            <a:ext cx="2098675" cy="114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457200"/>
            <a:ext cx="8229600" cy="1524000"/>
          </a:xfrm>
        </p:spPr>
        <p:txBody>
          <a:bodyPr>
            <a:noAutofit/>
          </a:bodyPr>
          <a:lstStyle/>
          <a:p>
            <a:pPr eaLnBrk="1" hangingPunct="1"/>
            <a:r>
              <a:rPr lang="en-US" sz="6000" dirty="0" smtClean="0">
                <a:latin typeface="Comic Sans MS" pitchFamily="66" charset="0"/>
              </a:rPr>
              <a:t>bSAFE bFIT! </a:t>
            </a:r>
            <a:br>
              <a:rPr lang="en-US" sz="6000" dirty="0" smtClean="0">
                <a:latin typeface="Comic Sans MS" pitchFamily="66" charset="0"/>
              </a:rPr>
            </a:br>
            <a:r>
              <a:rPr lang="en-US" sz="6000" dirty="0" smtClean="0">
                <a:latin typeface="Comic Sans MS" pitchFamily="66" charset="0"/>
              </a:rPr>
              <a:t>Educational Tools</a:t>
            </a:r>
          </a:p>
        </p:txBody>
      </p:sp>
      <p:sp>
        <p:nvSpPr>
          <p:cNvPr id="6" name="TextBox 5"/>
          <p:cNvSpPr txBox="1"/>
          <p:nvPr/>
        </p:nvSpPr>
        <p:spPr>
          <a:xfrm>
            <a:off x="304800" y="2819400"/>
            <a:ext cx="6417141" cy="2862322"/>
          </a:xfrm>
          <a:prstGeom prst="rect">
            <a:avLst/>
          </a:prstGeom>
          <a:noFill/>
        </p:spPr>
        <p:txBody>
          <a:bodyPr wrap="none" rtlCol="0">
            <a:spAutoFit/>
          </a:bodyPr>
          <a:lstStyle/>
          <a:p>
            <a:pPr marL="742950" indent="-742950">
              <a:buFont typeface="+mj-lt"/>
              <a:buAutoNum type="arabicPeriod"/>
            </a:pPr>
            <a:r>
              <a:rPr lang="en-US" sz="3600" dirty="0" smtClean="0"/>
              <a:t>Manual with Lesson Plans</a:t>
            </a:r>
            <a:endParaRPr lang="en-US" sz="3200" i="1" dirty="0" smtClean="0"/>
          </a:p>
          <a:p>
            <a:pPr marL="742950" indent="-742950">
              <a:buFont typeface="+mj-lt"/>
              <a:buAutoNum type="arabicPeriod"/>
            </a:pPr>
            <a:r>
              <a:rPr lang="en-US" sz="3600" dirty="0" smtClean="0"/>
              <a:t>Posters—five 18 x 24”</a:t>
            </a:r>
          </a:p>
          <a:p>
            <a:pPr marL="742950" indent="-742950">
              <a:buFont typeface="+mj-lt"/>
              <a:buAutoNum type="arabicPeriod"/>
            </a:pPr>
            <a:r>
              <a:rPr lang="en-US" sz="3600" dirty="0" smtClean="0"/>
              <a:t>Activity Cards—55 </a:t>
            </a:r>
          </a:p>
          <a:p>
            <a:pPr marL="742950" indent="-742950">
              <a:buFont typeface="+mj-lt"/>
              <a:buAutoNum type="arabicPeriod"/>
            </a:pPr>
            <a:r>
              <a:rPr lang="en-US" sz="3600" dirty="0" smtClean="0"/>
              <a:t>CD—10  songs</a:t>
            </a:r>
          </a:p>
          <a:p>
            <a:pPr marL="742950" indent="-742950">
              <a:buFont typeface="+mj-lt"/>
              <a:buAutoNum type="arabicPeriod"/>
            </a:pPr>
            <a:r>
              <a:rPr lang="en-US" sz="3600" dirty="0" smtClean="0"/>
              <a:t>Instructor DVD</a:t>
            </a:r>
            <a:endParaRPr lang="en-US" sz="3600" dirty="0"/>
          </a:p>
        </p:txBody>
      </p:sp>
      <p:pic>
        <p:nvPicPr>
          <p:cNvPr id="5" name="Picture 6" descr="home1"/>
          <p:cNvPicPr>
            <a:picLocks noChangeAspect="1" noChangeArrowheads="1"/>
          </p:cNvPicPr>
          <p:nvPr/>
        </p:nvPicPr>
        <p:blipFill>
          <a:blip r:embed="rId2"/>
          <a:srcRect/>
          <a:stretch>
            <a:fillRect/>
          </a:stretch>
        </p:blipFill>
        <p:spPr>
          <a:xfrm>
            <a:off x="6858000" y="914400"/>
            <a:ext cx="1981200" cy="4191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11887200" cy="2286000"/>
          </a:xfrm>
        </p:spPr>
        <p:txBody>
          <a:bodyPr>
            <a:noAutofit/>
          </a:bodyPr>
          <a:lstStyle/>
          <a:p>
            <a:pPr eaLnBrk="1" hangingPunct="1"/>
            <a:r>
              <a:rPr lang="en-US" sz="5400" dirty="0" smtClean="0">
                <a:latin typeface="Comic Sans MS" pitchFamily="66" charset="0"/>
              </a:rPr>
              <a:t>bSAFE </a:t>
            </a:r>
            <a:r>
              <a:rPr lang="en-US" sz="5400" dirty="0" err="1" smtClean="0">
                <a:latin typeface="Comic Sans MS" pitchFamily="66" charset="0"/>
              </a:rPr>
              <a:t>bFIT</a:t>
            </a:r>
            <a:r>
              <a:rPr lang="en-US" sz="5400" dirty="0" smtClean="0">
                <a:latin typeface="Comic Sans MS" pitchFamily="66" charset="0"/>
              </a:rPr>
              <a:t>! MANUAL </a:t>
            </a:r>
            <a:br>
              <a:rPr lang="en-US" sz="5400" dirty="0" smtClean="0">
                <a:latin typeface="Comic Sans MS" pitchFamily="66" charset="0"/>
              </a:rPr>
            </a:br>
            <a:r>
              <a:rPr lang="en-US" sz="5400" dirty="0" smtClean="0">
                <a:latin typeface="Comic Sans MS" pitchFamily="66" charset="0"/>
              </a:rPr>
              <a:t>with LESSON PLANS</a:t>
            </a:r>
          </a:p>
        </p:txBody>
      </p:sp>
      <p:sp>
        <p:nvSpPr>
          <p:cNvPr id="9" name="TextBox 8"/>
          <p:cNvSpPr txBox="1"/>
          <p:nvPr/>
        </p:nvSpPr>
        <p:spPr>
          <a:xfrm>
            <a:off x="2590800" y="1752600"/>
            <a:ext cx="261610" cy="400110"/>
          </a:xfrm>
          <a:prstGeom prst="rect">
            <a:avLst/>
          </a:prstGeom>
          <a:noFill/>
        </p:spPr>
        <p:txBody>
          <a:bodyPr wrap="none" rtlCol="0">
            <a:spAutoFit/>
          </a:bodyPr>
          <a:lstStyle/>
          <a:p>
            <a:pPr marL="457200" indent="-457200"/>
            <a:r>
              <a:rPr lang="en-US" sz="2000" dirty="0" smtClean="0"/>
              <a:t> </a:t>
            </a:r>
            <a:endParaRPr lang="en-US" sz="2000" dirty="0"/>
          </a:p>
        </p:txBody>
      </p:sp>
      <p:sp>
        <p:nvSpPr>
          <p:cNvPr id="10" name="TextBox 9"/>
          <p:cNvSpPr txBox="1"/>
          <p:nvPr/>
        </p:nvSpPr>
        <p:spPr>
          <a:xfrm>
            <a:off x="4572000" y="2895600"/>
            <a:ext cx="4328429" cy="1384995"/>
          </a:xfrm>
          <a:prstGeom prst="rect">
            <a:avLst/>
          </a:prstGeom>
          <a:noFill/>
        </p:spPr>
        <p:txBody>
          <a:bodyPr wrap="none" rtlCol="0">
            <a:spAutoFit/>
          </a:bodyPr>
          <a:lstStyle/>
          <a:p>
            <a:r>
              <a:rPr lang="en-US" sz="2800" dirty="0" smtClean="0"/>
              <a:t>   </a:t>
            </a:r>
            <a:r>
              <a:rPr lang="en-US" sz="2800" dirty="0" smtClean="0">
                <a:solidFill>
                  <a:schemeClr val="accent2">
                    <a:lumMod val="20000"/>
                    <a:lumOff val="80000"/>
                  </a:schemeClr>
                </a:solidFill>
              </a:rPr>
              <a:t>For you—sample lesson</a:t>
            </a:r>
          </a:p>
          <a:p>
            <a:r>
              <a:rPr lang="en-US" sz="2800" dirty="0" smtClean="0">
                <a:solidFill>
                  <a:schemeClr val="accent2">
                    <a:lumMod val="20000"/>
                    <a:lumOff val="80000"/>
                  </a:schemeClr>
                </a:solidFill>
              </a:rPr>
              <a:t>     1.  Lesson 5</a:t>
            </a:r>
          </a:p>
          <a:p>
            <a:r>
              <a:rPr lang="en-US" sz="2800" dirty="0" smtClean="0">
                <a:solidFill>
                  <a:schemeClr val="accent2">
                    <a:lumMod val="20000"/>
                    <a:lumOff val="80000"/>
                  </a:schemeClr>
                </a:solidFill>
              </a:rPr>
              <a:t>     2.  Lesson 22</a:t>
            </a:r>
          </a:p>
        </p:txBody>
      </p:sp>
      <p:graphicFrame>
        <p:nvGraphicFramePr>
          <p:cNvPr id="2050" name="Object 2"/>
          <p:cNvGraphicFramePr>
            <a:graphicFrameLocks noChangeAspect="1"/>
          </p:cNvGraphicFramePr>
          <p:nvPr/>
        </p:nvGraphicFramePr>
        <p:xfrm>
          <a:off x="1371600" y="1981200"/>
          <a:ext cx="3579813" cy="4064000"/>
        </p:xfrm>
        <a:graphic>
          <a:graphicData uri="http://schemas.openxmlformats.org/presentationml/2006/ole">
            <p:oleObj spid="_x0000_s2050" name="Acrobat Document" r:id="rId3" imgW="6972098" imgH="7915072" progId="AcroExch.Document.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478970"/>
          </a:xfrm>
          <a:prstGeom prst="rect">
            <a:avLst/>
          </a:prstGeom>
          <a:solidFill>
            <a:schemeClr val="bg1">
              <a:lumMod val="85000"/>
            </a:schemeClr>
          </a:solidFill>
        </p:spPr>
        <p:txBody>
          <a:bodyPr wrap="square" rtlCol="0">
            <a:spAutoFit/>
          </a:bodyPr>
          <a:lstStyle/>
          <a:p>
            <a:r>
              <a:rPr lang="en-US" sz="3200" dirty="0" smtClean="0"/>
              <a:t>bSAFE </a:t>
            </a:r>
            <a:r>
              <a:rPr lang="en-US" sz="3200" dirty="0" err="1" smtClean="0"/>
              <a:t>bFIT</a:t>
            </a:r>
            <a:r>
              <a:rPr lang="en-US" sz="3200" dirty="0" smtClean="0"/>
              <a:t>! MANUAL MAIN CONCEPTS</a:t>
            </a:r>
          </a:p>
          <a:p>
            <a:pPr>
              <a:buFont typeface="Wingdings" pitchFamily="2" charset="2"/>
              <a:buChar char="ü"/>
            </a:pPr>
            <a:r>
              <a:rPr lang="en-US" sz="1600" dirty="0" smtClean="0"/>
              <a:t>Body shapes and sizes</a:t>
            </a:r>
          </a:p>
          <a:p>
            <a:pPr>
              <a:buFont typeface="Wingdings" pitchFamily="2" charset="2"/>
              <a:buChar char="ü"/>
            </a:pPr>
            <a:r>
              <a:rPr lang="en-US" sz="1600" dirty="0" smtClean="0"/>
              <a:t>PEDIATRICIAN IS THE BEST PERSON TO TALK TO ABOUT A HEALTHY BODY</a:t>
            </a:r>
          </a:p>
          <a:p>
            <a:pPr>
              <a:buFont typeface="Wingdings" pitchFamily="2" charset="2"/>
              <a:buChar char="ü"/>
            </a:pPr>
            <a:r>
              <a:rPr lang="en-US" sz="1600" dirty="0" smtClean="0"/>
              <a:t>Calorie Needs and Expenditures</a:t>
            </a:r>
          </a:p>
          <a:p>
            <a:r>
              <a:rPr lang="en-US" sz="1400" dirty="0" smtClean="0"/>
              <a:t>	</a:t>
            </a:r>
            <a:r>
              <a:rPr lang="en-US" sz="1000" dirty="0" smtClean="0"/>
              <a:t>Children 2-3		1000		1000-1400</a:t>
            </a:r>
          </a:p>
          <a:p>
            <a:r>
              <a:rPr lang="en-US" sz="1000" dirty="0" smtClean="0"/>
              <a:t>	Children 4-8		1200-1400		1400-1800</a:t>
            </a:r>
          </a:p>
          <a:p>
            <a:r>
              <a:rPr lang="en-US" sz="1000" dirty="0" smtClean="0"/>
              <a:t>	Girls 9-13		1600		1600-2000</a:t>
            </a:r>
          </a:p>
          <a:p>
            <a:r>
              <a:rPr lang="en-US" sz="1000" dirty="0" smtClean="0"/>
              <a:t>	Boys 9-13		1800		1800-2600</a:t>
            </a:r>
          </a:p>
          <a:p>
            <a:endParaRPr lang="en-US" sz="1600" u="sng" dirty="0" smtClean="0"/>
          </a:p>
          <a:p>
            <a:r>
              <a:rPr lang="en-US" sz="1600" u="sng" dirty="0" smtClean="0"/>
              <a:t>Physical Education—National Association </a:t>
            </a:r>
            <a:r>
              <a:rPr lang="en-US" sz="1600" u="sng" smtClean="0"/>
              <a:t>for Sports </a:t>
            </a:r>
            <a:r>
              <a:rPr lang="en-US" sz="1600" u="sng" dirty="0" smtClean="0"/>
              <a:t>and Physical Education</a:t>
            </a:r>
          </a:p>
          <a:p>
            <a:pPr>
              <a:buFont typeface="Wingdings" pitchFamily="2" charset="2"/>
              <a:buChar char="ü"/>
            </a:pPr>
            <a:r>
              <a:rPr lang="en-US" sz="1600" dirty="0" smtClean="0"/>
              <a:t>Warm up and Cool down</a:t>
            </a:r>
          </a:p>
          <a:p>
            <a:pPr>
              <a:buFont typeface="Wingdings" pitchFamily="2" charset="2"/>
              <a:buChar char="ü"/>
            </a:pPr>
            <a:r>
              <a:rPr lang="en-US" sz="1600" dirty="0" smtClean="0"/>
              <a:t>Strength and Endurance</a:t>
            </a:r>
          </a:p>
          <a:p>
            <a:pPr lvl="1">
              <a:buFont typeface="Arial" pitchFamily="34" charset="0"/>
              <a:buChar char="•"/>
            </a:pPr>
            <a:r>
              <a:rPr lang="en-US" sz="1000" dirty="0" smtClean="0"/>
              <a:t>Seven major muscle groups</a:t>
            </a:r>
          </a:p>
          <a:p>
            <a:pPr lvl="1">
              <a:buFont typeface="Arial" pitchFamily="34" charset="0"/>
              <a:buChar char="•"/>
            </a:pPr>
            <a:r>
              <a:rPr lang="en-US" sz="1000" dirty="0" smtClean="0"/>
              <a:t>NASPE recommendations of 2 to 3 times a week using own body weight</a:t>
            </a:r>
          </a:p>
          <a:p>
            <a:pPr>
              <a:buFont typeface="Wingdings" pitchFamily="2" charset="2"/>
              <a:buChar char="ü"/>
            </a:pPr>
            <a:r>
              <a:rPr lang="en-US" sz="1600" dirty="0" smtClean="0"/>
              <a:t>Aerobic Fitness</a:t>
            </a:r>
          </a:p>
          <a:p>
            <a:pPr lvl="1">
              <a:buFont typeface="Arial" pitchFamily="34" charset="0"/>
              <a:buChar char="•"/>
            </a:pPr>
            <a:r>
              <a:rPr lang="en-US" sz="1000" dirty="0" smtClean="0"/>
              <a:t>How to take heart rate</a:t>
            </a:r>
          </a:p>
          <a:p>
            <a:pPr lvl="1">
              <a:buFont typeface="Arial" pitchFamily="34" charset="0"/>
              <a:buChar char="•"/>
            </a:pPr>
            <a:r>
              <a:rPr lang="en-US" sz="1000" dirty="0" smtClean="0"/>
              <a:t>Children’s resting heart rate (also appears on the poster)</a:t>
            </a:r>
          </a:p>
          <a:p>
            <a:pPr>
              <a:buFont typeface="Wingdings" pitchFamily="2" charset="2"/>
              <a:buChar char="ü"/>
            </a:pPr>
            <a:r>
              <a:rPr lang="en-US" sz="1600" dirty="0" smtClean="0"/>
              <a:t>Flexibility</a:t>
            </a:r>
          </a:p>
          <a:p>
            <a:pPr lvl="1">
              <a:buFont typeface="Arial" pitchFamily="34" charset="0"/>
              <a:buChar char="•"/>
            </a:pPr>
            <a:r>
              <a:rPr lang="en-US" sz="1000" dirty="0" smtClean="0"/>
              <a:t>NAPSE recommendations—slow stretching</a:t>
            </a:r>
          </a:p>
          <a:p>
            <a:endParaRPr lang="en-US" sz="1600" u="sng" dirty="0" smtClean="0"/>
          </a:p>
          <a:p>
            <a:r>
              <a:rPr lang="en-US" sz="1600" u="sng" dirty="0" smtClean="0"/>
              <a:t>Nutrition Education—USDA </a:t>
            </a:r>
            <a:r>
              <a:rPr lang="en-US" sz="1600" u="sng" dirty="0" err="1" smtClean="0"/>
              <a:t>MyPyramid</a:t>
            </a:r>
            <a:endParaRPr lang="en-US" sz="1600" u="sng" dirty="0" smtClean="0"/>
          </a:p>
          <a:p>
            <a:pPr>
              <a:buFont typeface="Wingdings" pitchFamily="2" charset="2"/>
              <a:buChar char="ü"/>
            </a:pPr>
            <a:r>
              <a:rPr lang="en-US" sz="1600" dirty="0" smtClean="0"/>
              <a:t>Food Groups—Grains, Vegetables, Fruit, Milk, Meat and Beans</a:t>
            </a:r>
          </a:p>
          <a:p>
            <a:pPr>
              <a:buFont typeface="Wingdings" pitchFamily="2" charset="2"/>
              <a:buChar char="ü"/>
            </a:pPr>
            <a:r>
              <a:rPr lang="en-US" sz="1600" dirty="0" smtClean="0"/>
              <a:t>What foods are in each group(Fruits)</a:t>
            </a:r>
          </a:p>
          <a:p>
            <a:pPr lvl="1">
              <a:buFont typeface="Arial" pitchFamily="34" charset="0"/>
              <a:buChar char="•"/>
            </a:pPr>
            <a:r>
              <a:rPr lang="en-US" sz="1000" dirty="0" smtClean="0"/>
              <a:t>Apples, oranges, grapes, etc.</a:t>
            </a:r>
          </a:p>
          <a:p>
            <a:pPr>
              <a:buFont typeface="Wingdings" pitchFamily="2" charset="2"/>
              <a:buChar char="ü"/>
            </a:pPr>
            <a:r>
              <a:rPr lang="en-US" sz="1600" dirty="0" smtClean="0"/>
              <a:t>USDA recommended daily amounts</a:t>
            </a:r>
          </a:p>
          <a:p>
            <a:pPr lvl="1">
              <a:buFont typeface="Arial" pitchFamily="34" charset="0"/>
              <a:buChar char="•"/>
            </a:pPr>
            <a:r>
              <a:rPr lang="en-US" sz="1000" dirty="0" smtClean="0"/>
              <a:t>Children 4 to 8	1 to 1 ½ cups</a:t>
            </a:r>
          </a:p>
          <a:p>
            <a:pPr lvl="1">
              <a:buFont typeface="Arial" pitchFamily="34" charset="0"/>
              <a:buChar char="•"/>
            </a:pPr>
            <a:r>
              <a:rPr lang="en-US" sz="1000" dirty="0" smtClean="0"/>
              <a:t>Girls 9-13	1 ½ cups</a:t>
            </a:r>
          </a:p>
          <a:p>
            <a:pPr lvl="1">
              <a:buFont typeface="Arial" pitchFamily="34" charset="0"/>
              <a:buChar char="•"/>
            </a:pPr>
            <a:r>
              <a:rPr lang="en-US" sz="1000" dirty="0" smtClean="0"/>
              <a:t>Boys 9-13	1 ½ cups</a:t>
            </a:r>
          </a:p>
          <a:p>
            <a:pPr>
              <a:buFont typeface="Wingdings" pitchFamily="2" charset="2"/>
              <a:buChar char="ü"/>
            </a:pPr>
            <a:r>
              <a:rPr lang="en-US" sz="1600" dirty="0" smtClean="0"/>
              <a:t>What counts as an amount</a:t>
            </a:r>
          </a:p>
          <a:p>
            <a:pPr lvl="1">
              <a:buFont typeface="Arial" pitchFamily="34" charset="0"/>
              <a:buChar char="•"/>
            </a:pPr>
            <a:r>
              <a:rPr lang="en-US" sz="1000" dirty="0" smtClean="0"/>
              <a:t>1 small apple equals 1 cup</a:t>
            </a:r>
          </a:p>
          <a:p>
            <a:pPr lvl="1">
              <a:buFont typeface="Arial" pitchFamily="34" charset="0"/>
              <a:buChar char="•"/>
            </a:pPr>
            <a:r>
              <a:rPr lang="en-US" sz="1000" dirty="0" smtClean="0"/>
              <a:t>1 cup grapes is equal to 1 cup</a:t>
            </a:r>
          </a:p>
          <a:p>
            <a:pPr>
              <a:buFont typeface="Wingdings" pitchFamily="2" charset="2"/>
              <a:buChar char="ü"/>
            </a:pPr>
            <a:endParaRPr lang="en-US" sz="14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228600"/>
            <a:ext cx="8458200" cy="2123658"/>
          </a:xfrm>
          <a:prstGeom prst="rect">
            <a:avLst/>
          </a:prstGeom>
          <a:noFill/>
        </p:spPr>
        <p:txBody>
          <a:bodyPr wrap="square" rtlCol="0">
            <a:spAutoFit/>
          </a:bodyPr>
          <a:lstStyle/>
          <a:p>
            <a:r>
              <a:rPr lang="en-US" sz="6600" dirty="0" smtClean="0"/>
              <a:t>FITNESS PAL POSTERS          </a:t>
            </a:r>
            <a:endParaRPr lang="en-US" sz="6600" dirty="0"/>
          </a:p>
        </p:txBody>
      </p:sp>
      <p:sp>
        <p:nvSpPr>
          <p:cNvPr id="13" name="TextBox 12"/>
          <p:cNvSpPr txBox="1"/>
          <p:nvPr/>
        </p:nvSpPr>
        <p:spPr>
          <a:xfrm>
            <a:off x="1143000" y="3276600"/>
            <a:ext cx="3764172" cy="707886"/>
          </a:xfrm>
          <a:prstGeom prst="rect">
            <a:avLst/>
          </a:prstGeom>
          <a:noFill/>
        </p:spPr>
        <p:txBody>
          <a:bodyPr wrap="none" rtlCol="0">
            <a:spAutoFit/>
          </a:bodyPr>
          <a:lstStyle/>
          <a:p>
            <a:r>
              <a:rPr lang="en-US" dirty="0" smtClean="0"/>
              <a:t>Visual Learning</a:t>
            </a:r>
            <a:endParaRPr lang="en-US" dirty="0"/>
          </a:p>
        </p:txBody>
      </p:sp>
      <p:graphicFrame>
        <p:nvGraphicFramePr>
          <p:cNvPr id="1026" name="Object 2"/>
          <p:cNvGraphicFramePr>
            <a:graphicFrameLocks noChangeAspect="1"/>
          </p:cNvGraphicFramePr>
          <p:nvPr/>
        </p:nvGraphicFramePr>
        <p:xfrm>
          <a:off x="5029200" y="1676400"/>
          <a:ext cx="3048000" cy="4064000"/>
        </p:xfrm>
        <a:graphic>
          <a:graphicData uri="http://schemas.openxmlformats.org/presentationml/2006/ole">
            <p:oleObj spid="_x0000_s1026" name="Acrobat Document" r:id="rId3" imgW="12344400" imgH="16459200" progId="AcroExch.Document.7">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8466" y="5105400"/>
            <a:ext cx="8975534" cy="1415772"/>
          </a:xfrm>
          <a:prstGeom prst="rect">
            <a:avLst/>
          </a:prstGeom>
          <a:noFill/>
        </p:spPr>
        <p:txBody>
          <a:bodyPr wrap="none" rtlCol="0">
            <a:spAutoFit/>
          </a:bodyPr>
          <a:lstStyle/>
          <a:p>
            <a:r>
              <a:rPr lang="en-US" sz="3200" dirty="0" smtClean="0"/>
              <a:t>55 Fitness Pals (5 components, 5 food groups)</a:t>
            </a:r>
          </a:p>
          <a:p>
            <a:pPr lvl="7"/>
            <a:r>
              <a:rPr lang="en-US" sz="1800" dirty="0" smtClean="0">
                <a:solidFill>
                  <a:schemeClr val="accent2">
                    <a:lumMod val="20000"/>
                    <a:lumOff val="80000"/>
                  </a:schemeClr>
                </a:solidFill>
              </a:rPr>
              <a:t>For you:</a:t>
            </a:r>
          </a:p>
          <a:p>
            <a:pPr marL="3657600" lvl="7" indent="-457200">
              <a:buFont typeface="Wingdings" pitchFamily="2" charset="2"/>
              <a:buChar char="ü"/>
            </a:pPr>
            <a:r>
              <a:rPr lang="en-US" sz="1800" dirty="0" smtClean="0">
                <a:solidFill>
                  <a:schemeClr val="accent2">
                    <a:lumMod val="20000"/>
                    <a:lumOff val="80000"/>
                  </a:schemeClr>
                </a:solidFill>
              </a:rPr>
              <a:t>Sample Fitness Pal</a:t>
            </a:r>
          </a:p>
          <a:p>
            <a:pPr marL="3657600" lvl="7" indent="-457200">
              <a:buFont typeface="Wingdings" pitchFamily="2" charset="2"/>
              <a:buChar char="ü"/>
            </a:pPr>
            <a:r>
              <a:rPr lang="en-US" sz="1800" i="1" dirty="0" smtClean="0">
                <a:solidFill>
                  <a:schemeClr val="accent2">
                    <a:lumMod val="20000"/>
                    <a:lumOff val="80000"/>
                  </a:schemeClr>
                </a:solidFill>
              </a:rPr>
              <a:t>Suggestions for bSAFE bFIT! Activity Cards</a:t>
            </a:r>
          </a:p>
        </p:txBody>
      </p:sp>
      <p:sp>
        <p:nvSpPr>
          <p:cNvPr id="7" name="Rectangle 6"/>
          <p:cNvSpPr/>
          <p:nvPr/>
        </p:nvSpPr>
        <p:spPr>
          <a:xfrm>
            <a:off x="152400" y="0"/>
            <a:ext cx="8077200" cy="1938992"/>
          </a:xfrm>
          <a:prstGeom prst="rect">
            <a:avLst/>
          </a:prstGeom>
        </p:spPr>
        <p:txBody>
          <a:bodyPr wrap="square">
            <a:spAutoFit/>
          </a:bodyPr>
          <a:lstStyle/>
          <a:p>
            <a:pPr algn="ctr"/>
            <a:r>
              <a:rPr lang="en-US" sz="6000" dirty="0" smtClean="0"/>
              <a:t>FITNESS PAL ACTIVITY CARDS </a:t>
            </a:r>
          </a:p>
        </p:txBody>
      </p:sp>
      <p:graphicFrame>
        <p:nvGraphicFramePr>
          <p:cNvPr id="3074" name="Object 2"/>
          <p:cNvGraphicFramePr>
            <a:graphicFrameLocks noChangeAspect="1"/>
          </p:cNvGraphicFramePr>
          <p:nvPr/>
        </p:nvGraphicFramePr>
        <p:xfrm>
          <a:off x="2819400" y="1905000"/>
          <a:ext cx="3429000" cy="3086100"/>
        </p:xfrm>
        <a:graphic>
          <a:graphicData uri="http://schemas.openxmlformats.org/presentationml/2006/ole">
            <p:oleObj spid="_x0000_s3074" name="Acrobat Document" r:id="rId3" imgW="3428865" imgH="3086100" progId="AcroExch.Document.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p:cTn id="11" dur="500" decel="50000" fill="hold">
                                          <p:stCondLst>
                                            <p:cond delay="0"/>
                                          </p:stCondLst>
                                        </p:cTn>
                                        <p:tgtEl>
                                          <p:spTgt spid="9">
                                            <p:txEl>
                                              <p:pRg st="1" end="1"/>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9">
                                            <p:txEl>
                                              <p:pRg st="1" end="1"/>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9">
                                            <p:txEl>
                                              <p:pRg st="1" end="1"/>
                                            </p:txEl>
                                          </p:spTgt>
                                        </p:tgtEl>
                                        <p:attrNameLst>
                                          <p:attrName>ppt_w</p:attrName>
                                        </p:attrNameLst>
                                      </p:cBhvr>
                                      <p:tavLst>
                                        <p:tav tm="0">
                                          <p:val>
                                            <p:strVal val="#ppt_w*.05"/>
                                          </p:val>
                                        </p:tav>
                                        <p:tav tm="100000">
                                          <p:val>
                                            <p:strVal val="#ppt_w"/>
                                          </p:val>
                                        </p:tav>
                                      </p:tavLst>
                                    </p:anim>
                                    <p:anim calcmode="lin" valueType="num">
                                      <p:cBhvr>
                                        <p:cTn id="14" dur="10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9">
                                            <p:txEl>
                                              <p:pRg st="1" end="1"/>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9">
                                            <p:txEl>
                                              <p:pRg st="1" end="1"/>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9">
                                            <p:txEl>
                                              <p:pRg st="1" end="1"/>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9">
                                            <p:txEl>
                                              <p:pRg st="1" end="1"/>
                                            </p:txEl>
                                          </p:spTgt>
                                        </p:tgtEl>
                                      </p:cBhvr>
                                    </p:animEffect>
                                  </p:childTnLst>
                                </p:cTn>
                              </p:par>
                              <p:par>
                                <p:cTn id="19" presetID="25"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decel="50000" fill="hold">
                                          <p:stCondLst>
                                            <p:cond delay="0"/>
                                          </p:stCondLst>
                                        </p:cTn>
                                        <p:tgtEl>
                                          <p:spTgt spid="9">
                                            <p:txEl>
                                              <p:pRg st="2" end="2"/>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9">
                                            <p:txEl>
                                              <p:pRg st="2" end="2"/>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9">
                                            <p:txEl>
                                              <p:pRg st="2" end="2"/>
                                            </p:txEl>
                                          </p:spTgt>
                                        </p:tgtEl>
                                        <p:attrNameLst>
                                          <p:attrName>ppt_w</p:attrName>
                                        </p:attrNameLst>
                                      </p:cBhvr>
                                      <p:tavLst>
                                        <p:tav tm="0">
                                          <p:val>
                                            <p:strVal val="#ppt_w*.05"/>
                                          </p:val>
                                        </p:tav>
                                        <p:tav tm="100000">
                                          <p:val>
                                            <p:strVal val="#ppt_w"/>
                                          </p:val>
                                        </p:tav>
                                      </p:tavLst>
                                    </p:anim>
                                    <p:anim calcmode="lin" valueType="num">
                                      <p:cBhvr>
                                        <p:cTn id="24" dur="1000" fill="hold"/>
                                        <p:tgtEl>
                                          <p:spTgt spid="9">
                                            <p:txEl>
                                              <p:pRg st="2" end="2"/>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9">
                                            <p:txEl>
                                              <p:pRg st="2" end="2"/>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9">
                                            <p:txEl>
                                              <p:pRg st="2" end="2"/>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9">
                                            <p:txEl>
                                              <p:pRg st="2" end="2"/>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9">
                                            <p:txEl>
                                              <p:pRg st="2" end="2"/>
                                            </p:txEl>
                                          </p:spTgt>
                                        </p:tgtEl>
                                      </p:cBhvr>
                                    </p:animEffect>
                                  </p:childTnLst>
                                </p:cTn>
                              </p:par>
                              <p:par>
                                <p:cTn id="29" presetID="25"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p:cTn id="31" dur="500" decel="50000" fill="hold">
                                          <p:stCondLst>
                                            <p:cond delay="0"/>
                                          </p:stCondLst>
                                        </p:cTn>
                                        <p:tgtEl>
                                          <p:spTgt spid="9">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9">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56795"/>
            <a:ext cx="5562600" cy="1631216"/>
          </a:xfrm>
          <a:prstGeom prst="rect">
            <a:avLst/>
          </a:prstGeom>
          <a:noFill/>
        </p:spPr>
        <p:txBody>
          <a:bodyPr wrap="square" rtlCol="0">
            <a:spAutoFit/>
          </a:bodyPr>
          <a:lstStyle/>
          <a:p>
            <a:pPr marL="914400" lvl="1" indent="-457200">
              <a:buFont typeface="Arial" pitchFamily="34" charset="0"/>
              <a:buChar char="•"/>
            </a:pPr>
            <a:endParaRPr lang="en-US" sz="2000" dirty="0" smtClean="0"/>
          </a:p>
          <a:p>
            <a:pPr marL="914400" lvl="1" indent="-457200"/>
            <a:endParaRPr lang="en-US" sz="2000" dirty="0" smtClean="0"/>
          </a:p>
          <a:p>
            <a:pPr marL="914400" lvl="1" indent="-457200"/>
            <a:endParaRPr lang="en-US" sz="2000" dirty="0" smtClean="0"/>
          </a:p>
          <a:p>
            <a:pPr marL="457200" indent="-457200"/>
            <a:endParaRPr lang="en-US" sz="2000" dirty="0" smtClean="0"/>
          </a:p>
          <a:p>
            <a:pPr marL="457200" indent="-457200">
              <a:buAutoNum type="arabicPeriod"/>
            </a:pPr>
            <a:endParaRPr lang="en-US" sz="2000" dirty="0"/>
          </a:p>
        </p:txBody>
      </p:sp>
      <p:sp>
        <p:nvSpPr>
          <p:cNvPr id="8" name="TextBox 7"/>
          <p:cNvSpPr txBox="1"/>
          <p:nvPr/>
        </p:nvSpPr>
        <p:spPr>
          <a:xfrm>
            <a:off x="91522" y="304800"/>
            <a:ext cx="9052478" cy="1754326"/>
          </a:xfrm>
          <a:prstGeom prst="rect">
            <a:avLst/>
          </a:prstGeom>
          <a:noFill/>
        </p:spPr>
        <p:txBody>
          <a:bodyPr wrap="none" rtlCol="0">
            <a:spAutoFit/>
          </a:bodyPr>
          <a:lstStyle/>
          <a:p>
            <a:r>
              <a:rPr lang="en-US" sz="5400" dirty="0" smtClean="0"/>
              <a:t>MOVE N’ WITH FITNESS </a:t>
            </a:r>
          </a:p>
          <a:p>
            <a:r>
              <a:rPr lang="en-US" sz="5400" dirty="0" smtClean="0"/>
              <a:t>               PALS CD </a:t>
            </a:r>
            <a:endParaRPr lang="en-US" sz="5400" dirty="0"/>
          </a:p>
        </p:txBody>
      </p:sp>
      <p:graphicFrame>
        <p:nvGraphicFramePr>
          <p:cNvPr id="4098" name="Object 2"/>
          <p:cNvGraphicFramePr>
            <a:graphicFrameLocks noChangeAspect="1"/>
          </p:cNvGraphicFramePr>
          <p:nvPr/>
        </p:nvGraphicFramePr>
        <p:xfrm>
          <a:off x="2667000" y="2590800"/>
          <a:ext cx="4048125" cy="3171825"/>
        </p:xfrm>
        <a:graphic>
          <a:graphicData uri="http://schemas.openxmlformats.org/presentationml/2006/ole">
            <p:oleObj spid="_x0000_s4098" name="Acrobat Document" r:id="rId3" imgW="4047906" imgH="3171757" progId="AcroExch.Document.7">
              <p:embed/>
            </p:oleObj>
          </a:graphicData>
        </a:graphic>
      </p:graphicFrame>
      <p:sp>
        <p:nvSpPr>
          <p:cNvPr id="10" name="TextBox 9"/>
          <p:cNvSpPr txBox="1"/>
          <p:nvPr/>
        </p:nvSpPr>
        <p:spPr>
          <a:xfrm>
            <a:off x="3733800" y="2057400"/>
            <a:ext cx="1590500" cy="523220"/>
          </a:xfrm>
          <a:prstGeom prst="rect">
            <a:avLst/>
          </a:prstGeom>
          <a:noFill/>
        </p:spPr>
        <p:txBody>
          <a:bodyPr wrap="none" rtlCol="0">
            <a:spAutoFit/>
          </a:bodyPr>
          <a:lstStyle/>
          <a:p>
            <a:r>
              <a:rPr lang="en-US" sz="2800" dirty="0" smtClean="0"/>
              <a:t>10 songs</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5400" b="0" dirty="0" smtClean="0">
                <a:effectLst/>
                <a:latin typeface="Comic Sans MS" pitchFamily="66" charset="0"/>
              </a:rPr>
              <a:t>FABULOUS FIT FRIDAY</a:t>
            </a:r>
            <a:endParaRPr lang="en-US" sz="5400" b="0" dirty="0">
              <a:effectLst/>
              <a:latin typeface="Comic Sans MS" pitchFamily="66" charset="0"/>
            </a:endParaRPr>
          </a:p>
        </p:txBody>
      </p:sp>
      <p:pic>
        <p:nvPicPr>
          <p:cNvPr id="5" name="Picture 3" descr="C:\Documents and Settings\Buss Family\Desktop\Power point picture\Steve's class.JPG"/>
          <p:cNvPicPr>
            <a:picLocks noGrp="1" noChangeAspect="1" noChangeArrowheads="1"/>
          </p:cNvPicPr>
          <p:nvPr>
            <p:ph idx="1"/>
          </p:nvPr>
        </p:nvPicPr>
        <p:blipFill>
          <a:blip r:embed="rId2"/>
          <a:stretch>
            <a:fillRect/>
          </a:stretch>
        </p:blipFill>
        <p:spPr>
          <a:xfrm>
            <a:off x="1554692" y="1481138"/>
            <a:ext cx="6034616" cy="4525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E:\DVD.jpg"/>
          <p:cNvPicPr>
            <a:picLocks noChangeAspect="1" noChangeArrowheads="1"/>
          </p:cNvPicPr>
          <p:nvPr/>
        </p:nvPicPr>
        <p:blipFill>
          <a:blip r:embed="rId3"/>
          <a:srcRect/>
          <a:stretch>
            <a:fillRect/>
          </a:stretch>
        </p:blipFill>
        <p:spPr bwMode="auto">
          <a:xfrm>
            <a:off x="3429000" y="3048000"/>
            <a:ext cx="1752600" cy="1581150"/>
          </a:xfrm>
          <a:prstGeom prst="rect">
            <a:avLst/>
          </a:prstGeom>
          <a:noFill/>
          <a:ln w="9525">
            <a:noFill/>
            <a:miter lim="800000"/>
            <a:headEnd/>
            <a:tailEnd/>
          </a:ln>
        </p:spPr>
      </p:pic>
      <p:sp>
        <p:nvSpPr>
          <p:cNvPr id="8" name="TextBox 7"/>
          <p:cNvSpPr txBox="1"/>
          <p:nvPr/>
        </p:nvSpPr>
        <p:spPr>
          <a:xfrm>
            <a:off x="914400" y="152400"/>
            <a:ext cx="6458819" cy="2123658"/>
          </a:xfrm>
          <a:prstGeom prst="rect">
            <a:avLst/>
          </a:prstGeom>
          <a:noFill/>
        </p:spPr>
        <p:txBody>
          <a:bodyPr wrap="none" rtlCol="0">
            <a:spAutoFit/>
          </a:bodyPr>
          <a:lstStyle/>
          <a:p>
            <a:pPr algn="ctr"/>
            <a:r>
              <a:rPr lang="en-US" sz="6600" dirty="0" smtClean="0"/>
              <a:t>bSAFE bFIT! </a:t>
            </a:r>
          </a:p>
          <a:p>
            <a:pPr algn="ctr"/>
            <a:r>
              <a:rPr lang="en-US" sz="6600" dirty="0" smtClean="0"/>
              <a:t>Instructor DVD</a:t>
            </a:r>
            <a:endParaRPr lang="en-US" sz="6600" dirty="0"/>
          </a:p>
        </p:txBody>
      </p:sp>
      <p:graphicFrame>
        <p:nvGraphicFramePr>
          <p:cNvPr id="39940" name="Object 4"/>
          <p:cNvGraphicFramePr>
            <a:graphicFrameLocks noChangeAspect="1"/>
          </p:cNvGraphicFramePr>
          <p:nvPr/>
        </p:nvGraphicFramePr>
        <p:xfrm>
          <a:off x="2514600" y="2514600"/>
          <a:ext cx="3429000" cy="3429000"/>
        </p:xfrm>
        <a:graphic>
          <a:graphicData uri="http://schemas.openxmlformats.org/presentationml/2006/ole">
            <p:oleObj spid="_x0000_s39940" name="Acrobat Document" r:id="rId4" imgW="3428865" imgH="3429000" progId="AcroExch.Document.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457200"/>
            <a:ext cx="8229600" cy="1524000"/>
          </a:xfrm>
        </p:spPr>
        <p:txBody>
          <a:bodyPr>
            <a:noAutofit/>
          </a:bodyPr>
          <a:lstStyle/>
          <a:p>
            <a:pPr algn="ctr" eaLnBrk="1" hangingPunct="1"/>
            <a:r>
              <a:rPr lang="en-US" sz="5400" b="0" dirty="0" smtClean="0">
                <a:effectLst/>
                <a:latin typeface="Comic Sans MS" pitchFamily="66" charset="0"/>
              </a:rPr>
              <a:t>ORDER INFORMATION</a:t>
            </a:r>
            <a:br>
              <a:rPr lang="en-US" sz="5400" b="0" dirty="0" smtClean="0">
                <a:effectLst/>
                <a:latin typeface="Comic Sans MS" pitchFamily="66" charset="0"/>
              </a:rPr>
            </a:br>
            <a:r>
              <a:rPr lang="en-US" sz="4000" b="0" dirty="0" smtClean="0">
                <a:effectLst/>
                <a:latin typeface="Comic Sans MS" pitchFamily="66" charset="0"/>
              </a:rPr>
              <a:t>www.strikersportsllc.com</a:t>
            </a:r>
            <a:endParaRPr lang="en-US" sz="5400" b="0" dirty="0" smtClean="0">
              <a:effectLst/>
              <a:latin typeface="Comic Sans MS" pitchFamily="66" charset="0"/>
            </a:endParaRPr>
          </a:p>
        </p:txBody>
      </p:sp>
      <p:sp>
        <p:nvSpPr>
          <p:cNvPr id="8" name="TextBox 7"/>
          <p:cNvSpPr txBox="1"/>
          <p:nvPr/>
        </p:nvSpPr>
        <p:spPr>
          <a:xfrm>
            <a:off x="228600" y="4876800"/>
            <a:ext cx="8915400" cy="584775"/>
          </a:xfrm>
          <a:prstGeom prst="rect">
            <a:avLst/>
          </a:prstGeom>
          <a:noFill/>
        </p:spPr>
        <p:txBody>
          <a:bodyPr wrap="square" rtlCol="0">
            <a:spAutoFit/>
          </a:bodyPr>
          <a:lstStyle/>
          <a:p>
            <a:pPr algn="ctr"/>
            <a:r>
              <a:rPr lang="en-US" sz="3200" dirty="0" smtClean="0"/>
              <a:t>All educational tools range </a:t>
            </a:r>
            <a:r>
              <a:rPr lang="en-US" sz="2000" dirty="0" smtClean="0"/>
              <a:t>$139 to $179</a:t>
            </a:r>
            <a:endParaRPr lang="en-US" sz="3200" dirty="0"/>
          </a:p>
        </p:txBody>
      </p:sp>
      <p:pic>
        <p:nvPicPr>
          <p:cNvPr id="41993" name="Picture 9" descr="S&amp;S Worldwide">
            <a:hlinkClick r:id="rId2"/>
          </p:cNvPr>
          <p:cNvPicPr>
            <a:picLocks noChangeAspect="1" noChangeArrowheads="1"/>
          </p:cNvPicPr>
          <p:nvPr/>
        </p:nvPicPr>
        <p:blipFill>
          <a:blip r:embed="rId3"/>
          <a:srcRect/>
          <a:stretch>
            <a:fillRect/>
          </a:stretch>
        </p:blipFill>
        <p:spPr bwMode="auto">
          <a:xfrm>
            <a:off x="152400" y="2743200"/>
            <a:ext cx="2324100" cy="828675"/>
          </a:xfrm>
          <a:prstGeom prst="rect">
            <a:avLst/>
          </a:prstGeom>
          <a:noFill/>
        </p:spPr>
      </p:pic>
      <p:pic>
        <p:nvPicPr>
          <p:cNvPr id="41995" name="Picture 11" descr="http://www.sportime.com/images/logo.gif"/>
          <p:cNvPicPr>
            <a:picLocks noChangeAspect="1" noChangeArrowheads="1"/>
          </p:cNvPicPr>
          <p:nvPr/>
        </p:nvPicPr>
        <p:blipFill>
          <a:blip r:embed="rId4"/>
          <a:srcRect/>
          <a:stretch>
            <a:fillRect/>
          </a:stretch>
        </p:blipFill>
        <p:spPr bwMode="auto">
          <a:xfrm>
            <a:off x="4724400" y="3886200"/>
            <a:ext cx="1981200" cy="638175"/>
          </a:xfrm>
          <a:prstGeom prst="rect">
            <a:avLst/>
          </a:prstGeom>
          <a:noFill/>
        </p:spPr>
      </p:pic>
      <p:pic>
        <p:nvPicPr>
          <p:cNvPr id="42001" name="Picture 17" descr="Browse Catalog">
            <a:hlinkClick r:id="rId5"/>
          </p:cNvPr>
          <p:cNvPicPr>
            <a:picLocks noChangeAspect="1" noChangeArrowheads="1"/>
          </p:cNvPicPr>
          <p:nvPr/>
        </p:nvPicPr>
        <p:blipFill>
          <a:blip r:embed="rId6"/>
          <a:srcRect/>
          <a:stretch>
            <a:fillRect/>
          </a:stretch>
        </p:blipFill>
        <p:spPr bwMode="auto">
          <a:xfrm>
            <a:off x="7086600" y="2667000"/>
            <a:ext cx="1266825" cy="1647825"/>
          </a:xfrm>
          <a:prstGeom prst="rect">
            <a:avLst/>
          </a:prstGeom>
          <a:noFill/>
        </p:spPr>
      </p:pic>
      <p:pic>
        <p:nvPicPr>
          <p:cNvPr id="42003" name="Picture 19" descr="http://www.enasco.com/images/logo_2007.jpg">
            <a:hlinkClick r:id="rId7"/>
          </p:cNvPr>
          <p:cNvPicPr>
            <a:picLocks noChangeAspect="1" noChangeArrowheads="1"/>
          </p:cNvPicPr>
          <p:nvPr/>
        </p:nvPicPr>
        <p:blipFill>
          <a:blip r:embed="rId8"/>
          <a:srcRect/>
          <a:stretch>
            <a:fillRect/>
          </a:stretch>
        </p:blipFill>
        <p:spPr bwMode="auto">
          <a:xfrm>
            <a:off x="381000" y="3886200"/>
            <a:ext cx="1600200" cy="647700"/>
          </a:xfrm>
          <a:prstGeom prst="rect">
            <a:avLst/>
          </a:prstGeom>
          <a:noFill/>
        </p:spPr>
      </p:pic>
      <p:pic>
        <p:nvPicPr>
          <p:cNvPr id="42005" name="Picture 21" descr="Logo">
            <a:hlinkClick r:id="rId9"/>
          </p:cNvPr>
          <p:cNvPicPr>
            <a:picLocks noChangeAspect="1" noChangeArrowheads="1"/>
          </p:cNvPicPr>
          <p:nvPr/>
        </p:nvPicPr>
        <p:blipFill>
          <a:blip r:embed="rId10"/>
          <a:srcRect/>
          <a:stretch>
            <a:fillRect/>
          </a:stretch>
        </p:blipFill>
        <p:spPr bwMode="auto">
          <a:xfrm>
            <a:off x="2667000" y="3886200"/>
            <a:ext cx="1295400" cy="752476"/>
          </a:xfrm>
          <a:prstGeom prst="rect">
            <a:avLst/>
          </a:prstGeom>
          <a:noFill/>
        </p:spPr>
      </p:pic>
      <p:pic>
        <p:nvPicPr>
          <p:cNvPr id="42007" name="Picture 23" descr="eID=/flyercode=/WEBSRC=">
            <a:hlinkClick r:id="rId11"/>
          </p:cNvPr>
          <p:cNvPicPr>
            <a:picLocks noChangeAspect="1" noChangeArrowheads="1"/>
          </p:cNvPicPr>
          <p:nvPr/>
        </p:nvPicPr>
        <p:blipFill>
          <a:blip r:embed="rId12"/>
          <a:srcRect/>
          <a:stretch>
            <a:fillRect/>
          </a:stretch>
        </p:blipFill>
        <p:spPr bwMode="auto">
          <a:xfrm>
            <a:off x="4724400" y="2819400"/>
            <a:ext cx="1905000" cy="609600"/>
          </a:xfrm>
          <a:prstGeom prst="rect">
            <a:avLst/>
          </a:prstGeom>
          <a:noFill/>
        </p:spPr>
      </p:pic>
      <p:sp>
        <p:nvSpPr>
          <p:cNvPr id="19" name="TextBox 18"/>
          <p:cNvSpPr txBox="1"/>
          <p:nvPr/>
        </p:nvSpPr>
        <p:spPr>
          <a:xfrm>
            <a:off x="2514600" y="2819400"/>
            <a:ext cx="2362200" cy="646331"/>
          </a:xfrm>
          <a:prstGeom prst="rect">
            <a:avLst/>
          </a:prstGeom>
          <a:noFill/>
        </p:spPr>
        <p:txBody>
          <a:bodyPr wrap="square" rtlCol="0">
            <a:spAutoFit/>
          </a:bodyPr>
          <a:lstStyle/>
          <a:p>
            <a:r>
              <a:rPr lang="en-US" sz="3600" b="1" dirty="0" smtClean="0">
                <a:ln>
                  <a:solidFill>
                    <a:schemeClr val="tx1"/>
                  </a:solidFill>
                </a:ln>
                <a:solidFill>
                  <a:srgbClr val="FF0000"/>
                </a:solidFill>
              </a:rPr>
              <a:t>GOPHER</a:t>
            </a:r>
            <a:endParaRPr lang="en-US" sz="3600" b="1" dirty="0">
              <a:ln>
                <a:solidFill>
                  <a:schemeClr val="tx1"/>
                </a:solidFill>
              </a:ln>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707886"/>
          </a:xfrm>
          <a:prstGeom prst="rect">
            <a:avLst/>
          </a:prstGeom>
        </p:spPr>
        <p:txBody>
          <a:bodyPr wrap="square">
            <a:spAutoFit/>
          </a:bodyPr>
          <a:lstStyle/>
          <a:p>
            <a:pPr algn="ctr"/>
            <a:r>
              <a:rPr lang="en-US" b="1" dirty="0" smtClean="0"/>
              <a:t>OTHER REPUTABLE RESOURCES</a:t>
            </a:r>
            <a:endParaRPr lang="en-US" b="1" dirty="0"/>
          </a:p>
        </p:txBody>
      </p:sp>
      <p:pic>
        <p:nvPicPr>
          <p:cNvPr id="10" name="Picture 12" descr="Centers for Disease Control and Prevention">
            <a:hlinkClick r:id="rId2"/>
          </p:cNvPr>
          <p:cNvPicPr>
            <a:picLocks noChangeAspect="1" noChangeArrowheads="1"/>
          </p:cNvPicPr>
          <p:nvPr/>
        </p:nvPicPr>
        <p:blipFill>
          <a:blip r:embed="rId3">
            <a:duotone>
              <a:prstClr val="black"/>
              <a:srgbClr val="FFFFFF">
                <a:tint val="45000"/>
                <a:satMod val="400000"/>
              </a:srgbClr>
            </a:duotone>
          </a:blip>
          <a:srcRect/>
          <a:stretch>
            <a:fillRect/>
          </a:stretch>
        </p:blipFill>
        <p:spPr bwMode="auto">
          <a:xfrm>
            <a:off x="762000" y="3200400"/>
            <a:ext cx="1295400" cy="990600"/>
          </a:xfrm>
          <a:prstGeom prst="flowChartAlternateProcess">
            <a:avLst/>
          </a:prstGeom>
          <a:noFill/>
          <a:ln>
            <a:solidFill>
              <a:schemeClr val="tx1"/>
            </a:solidFill>
          </a:ln>
        </p:spPr>
      </p:pic>
      <p:sp>
        <p:nvSpPr>
          <p:cNvPr id="11" name="TextBox 10"/>
          <p:cNvSpPr txBox="1"/>
          <p:nvPr/>
        </p:nvSpPr>
        <p:spPr>
          <a:xfrm>
            <a:off x="2438400" y="3276600"/>
            <a:ext cx="4648200" cy="830997"/>
          </a:xfrm>
          <a:prstGeom prst="rect">
            <a:avLst/>
          </a:prstGeom>
          <a:noFill/>
        </p:spPr>
        <p:txBody>
          <a:bodyPr wrap="square" rtlCol="0">
            <a:spAutoFit/>
          </a:bodyPr>
          <a:lstStyle/>
          <a:p>
            <a:r>
              <a:rPr lang="en-US" sz="2400" dirty="0" smtClean="0"/>
              <a:t>Center for Disease </a:t>
            </a:r>
          </a:p>
          <a:p>
            <a:r>
              <a:rPr lang="en-US" sz="2400" dirty="0" smtClean="0"/>
              <a:t>Control and Prevention (CDC) </a:t>
            </a:r>
            <a:endParaRPr lang="en-US" dirty="0"/>
          </a:p>
        </p:txBody>
      </p:sp>
      <p:pic>
        <p:nvPicPr>
          <p:cNvPr id="12" name="Picture 11" descr="sm_logo.gif"/>
          <p:cNvPicPr>
            <a:picLocks noChangeAspect="1"/>
          </p:cNvPicPr>
          <p:nvPr/>
        </p:nvPicPr>
        <p:blipFill>
          <a:blip r:embed="rId4"/>
          <a:stretch>
            <a:fillRect/>
          </a:stretch>
        </p:blipFill>
        <p:spPr>
          <a:xfrm>
            <a:off x="381000" y="1524000"/>
            <a:ext cx="1219200" cy="914400"/>
          </a:xfrm>
          <a:prstGeom prst="rect">
            <a:avLst/>
          </a:prstGeom>
        </p:spPr>
      </p:pic>
      <p:sp>
        <p:nvSpPr>
          <p:cNvPr id="13" name="TextBox 12"/>
          <p:cNvSpPr txBox="1"/>
          <p:nvPr/>
        </p:nvSpPr>
        <p:spPr>
          <a:xfrm>
            <a:off x="1752600" y="1752600"/>
            <a:ext cx="5181600" cy="461665"/>
          </a:xfrm>
          <a:prstGeom prst="rect">
            <a:avLst/>
          </a:prstGeom>
          <a:noFill/>
        </p:spPr>
        <p:txBody>
          <a:bodyPr wrap="square" rtlCol="0">
            <a:spAutoFit/>
          </a:bodyPr>
          <a:lstStyle/>
          <a:p>
            <a:r>
              <a:rPr lang="en-US" sz="2400" dirty="0" smtClean="0"/>
              <a:t>American Cancer Society (ACS)</a:t>
            </a:r>
            <a:endParaRPr lang="en-US" sz="2400" dirty="0"/>
          </a:p>
        </p:txBody>
      </p:sp>
      <p:pic>
        <p:nvPicPr>
          <p:cNvPr id="14" name="Picture 13" descr="caine.gif"/>
          <p:cNvPicPr>
            <a:picLocks noChangeAspect="1"/>
          </p:cNvPicPr>
          <p:nvPr/>
        </p:nvPicPr>
        <p:blipFill>
          <a:blip r:embed="rId5"/>
          <a:stretch>
            <a:fillRect/>
          </a:stretch>
        </p:blipFill>
        <p:spPr>
          <a:xfrm>
            <a:off x="1295400" y="4800600"/>
            <a:ext cx="3733800" cy="504825"/>
          </a:xfrm>
          <a:prstGeom prst="rect">
            <a:avLst/>
          </a:prstGeom>
        </p:spPr>
      </p:pic>
      <p:sp>
        <p:nvSpPr>
          <p:cNvPr id="15" name="TextBox 14"/>
          <p:cNvSpPr txBox="1"/>
          <p:nvPr/>
        </p:nvSpPr>
        <p:spPr>
          <a:xfrm>
            <a:off x="5257800" y="4800600"/>
            <a:ext cx="3671198" cy="461665"/>
          </a:xfrm>
          <a:prstGeom prst="rect">
            <a:avLst/>
          </a:prstGeom>
          <a:noFill/>
        </p:spPr>
        <p:txBody>
          <a:bodyPr wrap="none" rtlCol="0">
            <a:spAutoFit/>
          </a:bodyPr>
          <a:lstStyle/>
          <a:p>
            <a:r>
              <a:rPr lang="en-US" sz="2400" dirty="0" err="1" smtClean="0"/>
              <a:t>Caine</a:t>
            </a:r>
            <a:r>
              <a:rPr lang="en-US" sz="2400" dirty="0" smtClean="0"/>
              <a:t> Learning Institute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117654" cy="1169551"/>
          </a:xfrm>
          <a:prstGeom prst="rect">
            <a:avLst/>
          </a:prstGeom>
          <a:noFill/>
        </p:spPr>
        <p:txBody>
          <a:bodyPr wrap="none" rtlCol="0">
            <a:spAutoFit/>
          </a:bodyPr>
          <a:lstStyle/>
          <a:p>
            <a:r>
              <a:rPr lang="en-US" sz="7000" dirty="0" smtClean="0"/>
              <a:t>  KEY CULPRITS</a:t>
            </a:r>
            <a:endParaRPr lang="en-US" sz="7000" dirty="0"/>
          </a:p>
        </p:txBody>
      </p:sp>
      <p:sp>
        <p:nvSpPr>
          <p:cNvPr id="6" name="TextBox 5"/>
          <p:cNvSpPr txBox="1"/>
          <p:nvPr/>
        </p:nvSpPr>
        <p:spPr>
          <a:xfrm>
            <a:off x="-381000" y="1219200"/>
            <a:ext cx="9296400" cy="5262979"/>
          </a:xfrm>
          <a:prstGeom prst="rect">
            <a:avLst/>
          </a:prstGeom>
          <a:noFill/>
        </p:spPr>
        <p:txBody>
          <a:bodyPr wrap="square" rtlCol="0">
            <a:spAutoFit/>
          </a:bodyPr>
          <a:lstStyle/>
          <a:p>
            <a:pPr lvl="1"/>
            <a:r>
              <a:rPr lang="en-US" sz="4800" dirty="0" smtClean="0">
                <a:solidFill>
                  <a:srgbClr val="0066FF"/>
                </a:solidFill>
              </a:rPr>
              <a:t> </a:t>
            </a:r>
            <a:r>
              <a:rPr lang="en-US" sz="4400" dirty="0" smtClean="0">
                <a:solidFill>
                  <a:srgbClr val="0066FF"/>
                </a:solidFill>
              </a:rPr>
              <a:t>Poor nutrition      Lack </a:t>
            </a:r>
            <a:r>
              <a:rPr lang="en-US" sz="1200" dirty="0" smtClean="0">
                <a:solidFill>
                  <a:srgbClr val="0066FF"/>
                </a:solidFill>
              </a:rPr>
              <a:t>of</a:t>
            </a:r>
            <a:r>
              <a:rPr lang="en-US" sz="4400" dirty="0" smtClean="0">
                <a:solidFill>
                  <a:srgbClr val="0066FF"/>
                </a:solidFill>
              </a:rPr>
              <a:t> physical</a:t>
            </a:r>
          </a:p>
          <a:p>
            <a:pPr lvl="1"/>
            <a:r>
              <a:rPr lang="en-US" sz="4800" dirty="0" smtClean="0">
                <a:solidFill>
                  <a:srgbClr val="0066FF"/>
                </a:solidFill>
              </a:rPr>
              <a:t>                              </a:t>
            </a:r>
            <a:r>
              <a:rPr lang="en-US" sz="4400" dirty="0" smtClean="0">
                <a:solidFill>
                  <a:srgbClr val="0066FF"/>
                </a:solidFill>
              </a:rPr>
              <a:t>activity</a:t>
            </a:r>
            <a:r>
              <a:rPr lang="en-US" sz="2000" dirty="0" smtClean="0"/>
              <a:t>	</a:t>
            </a:r>
          </a:p>
          <a:p>
            <a:pPr lvl="2"/>
            <a:endParaRPr lang="en-US" sz="2000" dirty="0" smtClean="0"/>
          </a:p>
          <a:p>
            <a:pPr lvl="2"/>
            <a:endParaRPr lang="en-US" sz="2000" dirty="0" smtClean="0"/>
          </a:p>
          <a:p>
            <a:pPr lvl="2">
              <a:buFont typeface="Wingdings" pitchFamily="2" charset="2"/>
              <a:buChar char="§"/>
            </a:pPr>
            <a:endParaRPr lang="en-US" sz="2000" dirty="0" smtClean="0"/>
          </a:p>
          <a:p>
            <a:pPr lvl="2">
              <a:buFont typeface="Wingdings" pitchFamily="2" charset="2"/>
              <a:buChar char="§"/>
            </a:pPr>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endParaRPr lang="en-US" dirty="0"/>
          </a:p>
        </p:txBody>
      </p:sp>
      <p:pic>
        <p:nvPicPr>
          <p:cNvPr id="7" name="Picture 8" descr="C:\Documents and Settings\Buss Family\Desktop\Power point picture\resting.JPG"/>
          <p:cNvPicPr>
            <a:picLocks noChangeAspect="1" noChangeArrowheads="1"/>
          </p:cNvPicPr>
          <p:nvPr/>
        </p:nvPicPr>
        <p:blipFill>
          <a:blip r:embed="rId3"/>
          <a:srcRect/>
          <a:stretch>
            <a:fillRect/>
          </a:stretch>
        </p:blipFill>
        <p:spPr>
          <a:xfrm>
            <a:off x="5638800" y="2819400"/>
            <a:ext cx="2362200" cy="3581400"/>
          </a:xfrm>
          <a:prstGeom prst="rect">
            <a:avLst/>
          </a:prstGeom>
          <a:noFill/>
        </p:spPr>
      </p:pic>
      <p:pic>
        <p:nvPicPr>
          <p:cNvPr id="8" name="Picture 10" descr="C:\Documents and Settings\Buss Family\Desktop\Power point picture\junk food.JPG"/>
          <p:cNvPicPr>
            <a:picLocks noChangeAspect="1" noChangeArrowheads="1"/>
          </p:cNvPicPr>
          <p:nvPr/>
        </p:nvPicPr>
        <p:blipFill>
          <a:blip r:embed="rId4"/>
          <a:srcRect/>
          <a:stretch>
            <a:fillRect/>
          </a:stretch>
        </p:blipFill>
        <p:spPr>
          <a:xfrm>
            <a:off x="381000" y="2133600"/>
            <a:ext cx="4191000" cy="2895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17638"/>
          </a:xfrm>
        </p:spPr>
        <p:txBody>
          <a:bodyPr>
            <a:normAutofit fontScale="90000"/>
          </a:bodyPr>
          <a:lstStyle/>
          <a:p>
            <a:r>
              <a:rPr lang="en-US" sz="5400" b="0" dirty="0" smtClean="0">
                <a:effectLst/>
                <a:latin typeface="Comic Sans MS" pitchFamily="66" charset="0"/>
              </a:rPr>
              <a:t>NEWLY CREATED LEARNING STRATEGIES</a:t>
            </a:r>
            <a:endParaRPr lang="en-US" sz="5400" b="0" dirty="0">
              <a:effectLst/>
              <a:latin typeface="Comic Sans MS" pitchFamily="66" charset="0"/>
            </a:endParaRPr>
          </a:p>
        </p:txBody>
      </p:sp>
      <p:sp>
        <p:nvSpPr>
          <p:cNvPr id="3" name="Content Placeholder 2"/>
          <p:cNvSpPr>
            <a:spLocks noGrp="1"/>
          </p:cNvSpPr>
          <p:nvPr>
            <p:ph idx="1"/>
          </p:nvPr>
        </p:nvSpPr>
        <p:spPr>
          <a:xfrm>
            <a:off x="304800" y="1676400"/>
            <a:ext cx="7848600" cy="4525963"/>
          </a:xfrm>
        </p:spPr>
        <p:txBody>
          <a:bodyPr>
            <a:normAutofit/>
          </a:bodyPr>
          <a:lstStyle/>
          <a:p>
            <a:r>
              <a:rPr lang="en-US" sz="2400" dirty="0" smtClean="0">
                <a:latin typeface="Comic Sans MS" pitchFamily="66" charset="0"/>
              </a:rPr>
              <a:t>Food Tasting</a:t>
            </a:r>
          </a:p>
          <a:p>
            <a:r>
              <a:rPr lang="en-US" sz="2400" dirty="0" smtClean="0">
                <a:latin typeface="Comic Sans MS" pitchFamily="66" charset="0"/>
              </a:rPr>
              <a:t>Comic Strips</a:t>
            </a:r>
          </a:p>
          <a:p>
            <a:r>
              <a:rPr lang="en-US" sz="2400" dirty="0" smtClean="0">
                <a:latin typeface="Comic Sans MS" pitchFamily="66" charset="0"/>
              </a:rPr>
              <a:t>Diary of Vegetables and Fruits</a:t>
            </a:r>
          </a:p>
          <a:p>
            <a:r>
              <a:rPr lang="en-US" sz="2400" dirty="0" smtClean="0">
                <a:latin typeface="Comic Sans MS" pitchFamily="66" charset="0"/>
              </a:rPr>
              <a:t>Nutrition Facts Food Label</a:t>
            </a:r>
          </a:p>
          <a:p>
            <a:r>
              <a:rPr lang="en-US" sz="2400" dirty="0" smtClean="0">
                <a:latin typeface="Comic Sans MS" pitchFamily="66" charset="0"/>
              </a:rPr>
              <a:t>Portion Size versus Serving Size</a:t>
            </a:r>
          </a:p>
          <a:p>
            <a:r>
              <a:rPr lang="en-US" sz="2400" dirty="0" smtClean="0">
                <a:latin typeface="Comic Sans MS" pitchFamily="66" charset="0"/>
              </a:rPr>
              <a:t>Spelling Relay</a:t>
            </a:r>
          </a:p>
          <a:p>
            <a:r>
              <a:rPr lang="en-US" sz="2400" dirty="0" smtClean="0">
                <a:latin typeface="Comic Sans MS" pitchFamily="66" charset="0"/>
              </a:rPr>
              <a:t>Exercise at the Nursing Home</a:t>
            </a:r>
          </a:p>
          <a:p>
            <a:r>
              <a:rPr lang="en-US" sz="2400" i="1" dirty="0" smtClean="0">
                <a:solidFill>
                  <a:schemeClr val="accent2"/>
                </a:solidFill>
                <a:latin typeface="Comic Sans MS" pitchFamily="66" charset="0"/>
              </a:rPr>
              <a:t>For you</a:t>
            </a:r>
            <a:endParaRPr lang="en-US" sz="2400" dirty="0" smtClean="0">
              <a:latin typeface="Comic Sans MS" pitchFamily="66" charset="0"/>
            </a:endParaRPr>
          </a:p>
          <a:p>
            <a:pPr lvl="1">
              <a:buFont typeface="Wingdings" pitchFamily="2" charset="2"/>
              <a:buChar char="ü"/>
            </a:pPr>
            <a:r>
              <a:rPr lang="en-US" sz="2000" i="1" dirty="0" smtClean="0">
                <a:solidFill>
                  <a:schemeClr val="accent2"/>
                </a:solidFill>
                <a:latin typeface="Comic Sans MS" pitchFamily="66" charset="0"/>
              </a:rPr>
              <a:t>Peppers</a:t>
            </a:r>
          </a:p>
          <a:p>
            <a:pPr lvl="1">
              <a:buFont typeface="Wingdings" pitchFamily="2" charset="2"/>
              <a:buChar char="ü"/>
            </a:pPr>
            <a:r>
              <a:rPr lang="en-US" sz="2000" i="1" dirty="0" smtClean="0">
                <a:solidFill>
                  <a:schemeClr val="accent2"/>
                </a:solidFill>
                <a:latin typeface="Comic Sans MS" pitchFamily="66" charset="0"/>
              </a:rPr>
              <a:t>Wellness Makes Sense</a:t>
            </a:r>
          </a:p>
          <a:p>
            <a:pPr lvl="1">
              <a:buFont typeface="Wingdings" pitchFamily="2" charset="2"/>
              <a:buChar char="ü"/>
            </a:pPr>
            <a:r>
              <a:rPr lang="en-US" sz="2000" i="1" dirty="0" smtClean="0">
                <a:solidFill>
                  <a:schemeClr val="accent2"/>
                </a:solidFill>
                <a:latin typeface="Comic Sans MS" pitchFamily="66" charset="0"/>
              </a:rPr>
              <a:t>Sardine Stroll with Students, Families, and the Community</a:t>
            </a:r>
          </a:p>
          <a:p>
            <a:endParaRPr lang="en-US" sz="1800" dirty="0">
              <a:latin typeface="Comic Sans MS" pitchFamily="66" charset="0"/>
            </a:endParaRPr>
          </a:p>
        </p:txBody>
      </p:sp>
      <p:pic>
        <p:nvPicPr>
          <p:cNvPr id="47107" name="Picture 3"/>
          <p:cNvPicPr>
            <a:picLocks noChangeAspect="1" noChangeArrowheads="1"/>
          </p:cNvPicPr>
          <p:nvPr/>
        </p:nvPicPr>
        <p:blipFill>
          <a:blip r:embed="rId2"/>
          <a:srcRect/>
          <a:stretch>
            <a:fillRect/>
          </a:stretch>
        </p:blipFill>
        <p:spPr bwMode="auto">
          <a:xfrm>
            <a:off x="5410200" y="1600200"/>
            <a:ext cx="28956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225689"/>
            <a:ext cx="9324990" cy="5632311"/>
          </a:xfrm>
          <a:custGeom>
            <a:avLst/>
            <a:gdLst>
              <a:gd name="connsiteX0" fmla="*/ 0 w 1636988"/>
              <a:gd name="connsiteY0" fmla="*/ 0 h 923330"/>
              <a:gd name="connsiteX1" fmla="*/ 1636988 w 1636988"/>
              <a:gd name="connsiteY1" fmla="*/ 0 h 923330"/>
              <a:gd name="connsiteX2" fmla="*/ 1636988 w 1636988"/>
              <a:gd name="connsiteY2" fmla="*/ 923330 h 923330"/>
              <a:gd name="connsiteX3" fmla="*/ 0 w 1636988"/>
              <a:gd name="connsiteY3" fmla="*/ 923330 h 923330"/>
              <a:gd name="connsiteX4" fmla="*/ 0 w 1636988"/>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988" h="923330">
                <a:moveTo>
                  <a:pt x="0" y="0"/>
                </a:moveTo>
                <a:lnTo>
                  <a:pt x="1636988" y="0"/>
                </a:lnTo>
                <a:lnTo>
                  <a:pt x="1636988" y="923330"/>
                </a:lnTo>
                <a:lnTo>
                  <a:pt x="0" y="923330"/>
                </a:lnTo>
                <a:lnTo>
                  <a:pt x="0" y="0"/>
                </a:lnTo>
                <a:close/>
              </a:path>
            </a:pathLst>
          </a:cu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solidFill>
                    <a:schemeClr val="tx2"/>
                  </a:solidFill>
                </a:ln>
                <a:solidFill>
                  <a:srgbClr val="00B0F0"/>
                </a:solidFill>
                <a:effectLst>
                  <a:outerShdw blurRad="76200" dist="50800" dir="5400000" algn="tl" rotWithShape="0">
                    <a:srgbClr val="000000">
                      <a:alpha val="65000"/>
                    </a:srgbClr>
                  </a:outerShdw>
                </a:effectLst>
              </a:rPr>
              <a:t>PHYSICAL EDUCATION     MATH</a:t>
            </a:r>
          </a:p>
          <a:p>
            <a:r>
              <a:rPr lang="en-US" b="1" spc="50" dirty="0" smtClean="0">
                <a:ln w="11430">
                  <a:solidFill>
                    <a:schemeClr val="tx2"/>
                  </a:solidFill>
                </a:ln>
                <a:solidFill>
                  <a:srgbClr val="00B0F0"/>
                </a:solidFill>
                <a:effectLst>
                  <a:outerShdw blurRad="76200" dist="50800" dir="5400000" algn="tl" rotWithShape="0">
                    <a:srgbClr val="000000">
                      <a:alpha val="65000"/>
                    </a:srgbClr>
                  </a:outerShdw>
                </a:effectLst>
              </a:rPr>
              <a:t>   CLASSROOM      HEALTH</a:t>
            </a:r>
          </a:p>
          <a:p>
            <a:r>
              <a:rPr lang="en-US" b="1" spc="50" dirty="0" smtClean="0">
                <a:ln w="11430">
                  <a:solidFill>
                    <a:schemeClr val="tx2"/>
                  </a:solidFill>
                </a:ln>
                <a:solidFill>
                  <a:srgbClr val="00B0F0"/>
                </a:solidFill>
                <a:effectLst>
                  <a:outerShdw blurRad="76200" dist="50800" dir="5400000" algn="tl" rotWithShape="0">
                    <a:srgbClr val="000000">
                      <a:alpha val="65000"/>
                    </a:srgbClr>
                  </a:outerShdw>
                </a:effectLst>
              </a:rPr>
              <a:t>SCIENCE                 LITERACY</a:t>
            </a:r>
          </a:p>
          <a:p>
            <a:pPr algn="ctr"/>
            <a:r>
              <a:rPr lang="en-US" b="1" spc="50" dirty="0" smtClean="0">
                <a:ln w="11430">
                  <a:solidFill>
                    <a:schemeClr val="tx2"/>
                  </a:solidFill>
                </a:ln>
                <a:solidFill>
                  <a:srgbClr val="00B0F0"/>
                </a:solidFill>
                <a:effectLst>
                  <a:outerShdw blurRad="76200" dist="50800" dir="5400000" algn="tl" rotWithShape="0">
                    <a:srgbClr val="000000">
                      <a:alpha val="65000"/>
                    </a:srgbClr>
                  </a:outerShdw>
                </a:effectLst>
              </a:rPr>
              <a:t>ART   MUSIC </a:t>
            </a:r>
          </a:p>
          <a:p>
            <a:pPr algn="ctr"/>
            <a:endParaRPr lang="en-US" b="1" spc="50" dirty="0" smtClean="0">
              <a:ln w="18415" cmpd="sng">
                <a:solidFill>
                  <a:schemeClr val="tx2"/>
                </a:solidFill>
                <a:prstDash val="solid"/>
              </a:ln>
              <a:solidFill>
                <a:srgbClr val="00B0F0"/>
              </a:solidFill>
              <a:effectLst>
                <a:outerShdw blurRad="50800" dist="38100" dir="2700000" algn="tl" rotWithShape="0">
                  <a:prstClr val="black">
                    <a:alpha val="40000"/>
                  </a:prstClr>
                </a:outerShdw>
              </a:effectLst>
            </a:endParaRPr>
          </a:p>
          <a:p>
            <a:pPr algn="ctr"/>
            <a:r>
              <a:rPr lang="en-US" b="1" spc="50" dirty="0" smtClean="0">
                <a:ln w="11430">
                  <a:solidFill>
                    <a:schemeClr val="tx2"/>
                  </a:solidFill>
                </a:ln>
                <a:solidFill>
                  <a:srgbClr val="00B0F0"/>
                </a:solidFill>
                <a:effectLst>
                  <a:outerShdw blurRad="76200" dist="50800" dir="5400000" algn="tl" rotWithShape="0">
                    <a:srgbClr val="000000">
                      <a:alpha val="65000"/>
                    </a:srgbClr>
                  </a:outerShdw>
                </a:effectLst>
              </a:rPr>
              <a:t>COACHES</a:t>
            </a:r>
          </a:p>
          <a:p>
            <a:r>
              <a:rPr lang="en-US" b="1" spc="50" dirty="0" smtClean="0">
                <a:ln w="11430">
                  <a:solidFill>
                    <a:schemeClr val="tx2"/>
                  </a:solidFill>
                </a:ln>
                <a:solidFill>
                  <a:srgbClr val="00B0F0"/>
                </a:solidFill>
                <a:effectLst>
                  <a:outerShdw blurRad="76200" dist="50800" dir="5400000" algn="tl" rotWithShape="0">
                    <a:srgbClr val="000000">
                      <a:alpha val="65000"/>
                    </a:srgbClr>
                  </a:outerShdw>
                </a:effectLst>
              </a:rPr>
              <a:t>COUNSELORS          LIBRARIAN</a:t>
            </a:r>
          </a:p>
          <a:p>
            <a:pPr algn="ctr"/>
            <a:r>
              <a:rPr lang="en-US" b="1" spc="50" dirty="0" smtClean="0">
                <a:ln w="11430">
                  <a:solidFill>
                    <a:schemeClr val="tx2"/>
                  </a:solidFill>
                </a:ln>
                <a:solidFill>
                  <a:srgbClr val="00B0F0"/>
                </a:solidFill>
                <a:effectLst>
                  <a:outerShdw blurRad="76200" dist="50800" dir="5400000" algn="tl" rotWithShape="0">
                    <a:srgbClr val="000000">
                      <a:alpha val="65000"/>
                    </a:srgbClr>
                  </a:outerShdw>
                </a:effectLst>
              </a:rPr>
              <a:t>   NURSE    CAFETERIA STAFF</a:t>
            </a:r>
          </a:p>
          <a:p>
            <a:pPr algn="ct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838200" y="152400"/>
            <a:ext cx="7345281" cy="923330"/>
          </a:xfrm>
          <a:prstGeom prst="rect">
            <a:avLst/>
          </a:prstGeom>
          <a:noFill/>
        </p:spPr>
        <p:txBody>
          <a:bodyPr wrap="none" rtlCol="0">
            <a:spAutoFit/>
          </a:bodyPr>
          <a:lstStyle/>
          <a:p>
            <a:r>
              <a:rPr lang="en-US" sz="5400" b="1" dirty="0" smtClean="0"/>
              <a:t>CROSS CURRICULAR</a:t>
            </a:r>
            <a:endParaRPr lang="en-US" sz="5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6084" name="Picture 4" descr="BSAFE"/>
          <p:cNvPicPr>
            <a:picLocks noChangeAspect="1" noChangeArrowheads="1"/>
          </p:cNvPicPr>
          <p:nvPr/>
        </p:nvPicPr>
        <p:blipFill>
          <a:blip r:embed="rId2"/>
          <a:srcRect/>
          <a:stretch>
            <a:fillRect/>
          </a:stretch>
        </p:blipFill>
        <p:spPr bwMode="auto">
          <a:xfrm>
            <a:off x="304800" y="533400"/>
            <a:ext cx="2190750" cy="1600200"/>
          </a:xfrm>
          <a:prstGeom prst="rect">
            <a:avLst/>
          </a:prstGeom>
          <a:noFill/>
        </p:spPr>
      </p:pic>
      <p:sp>
        <p:nvSpPr>
          <p:cNvPr id="46086" name="Rectangle 6"/>
          <p:cNvSpPr>
            <a:spLocks noChangeArrowheads="1"/>
          </p:cNvSpPr>
          <p:nvPr/>
        </p:nvSpPr>
        <p:spPr bwMode="auto">
          <a:xfrm>
            <a:off x="2514600" y="457200"/>
            <a:ext cx="6207148" cy="178510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Elementary WELLNESS Newsletter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Le Mars Community Schools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Physical and Nutrition Education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Linking schools, families, and the community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85800" y="2667000"/>
            <a:ext cx="8207696" cy="2062103"/>
          </a:xfrm>
          <a:prstGeom prst="rect">
            <a:avLst/>
          </a:prstGeom>
          <a:noFill/>
        </p:spPr>
        <p:txBody>
          <a:bodyPr wrap="none" rtlCol="0">
            <a:spAutoFit/>
          </a:bodyPr>
          <a:lstStyle/>
          <a:p>
            <a:r>
              <a:rPr lang="en-US" sz="1200" dirty="0" smtClean="0"/>
              <a:t>WELLNESS</a:t>
            </a:r>
          </a:p>
          <a:p>
            <a:r>
              <a:rPr lang="en-US" sz="800" dirty="0" smtClean="0"/>
              <a:t>Childhood obesity has become a national concern.  Overweight children are experiencing physical and emotional physical and emotional ramifications that are affecting </a:t>
            </a:r>
          </a:p>
          <a:p>
            <a:r>
              <a:rPr lang="en-US" sz="800" dirty="0" smtClean="0"/>
              <a:t>their current and future health.  Two key culprits have been identified as to reasons why childhood obesity is on the rise—</a:t>
            </a:r>
          </a:p>
          <a:p>
            <a:endParaRPr lang="en-US" sz="1200" dirty="0" smtClean="0"/>
          </a:p>
          <a:p>
            <a:r>
              <a:rPr lang="en-US" sz="1200" dirty="0" smtClean="0"/>
              <a:t>PHYSICAL EDUCATION </a:t>
            </a:r>
          </a:p>
          <a:p>
            <a:r>
              <a:rPr lang="en-US" sz="800" dirty="0" smtClean="0"/>
              <a:t>Years ago, Physical Education was a sports promotion curriculum.  However, major changes are erupting to transform the focus to self-improvement rather than being </a:t>
            </a:r>
          </a:p>
          <a:p>
            <a:r>
              <a:rPr lang="en-US" sz="800" dirty="0" smtClean="0"/>
              <a:t>the best in a sport.    My ultimate goal for your child’s experience in Physical Education is that they develop the skills and attitudes to enjoy participating in lifelong</a:t>
            </a:r>
          </a:p>
          <a:p>
            <a:r>
              <a:rPr lang="en-US" sz="800" dirty="0" smtClean="0"/>
              <a:t> physical activity.   In order for your child to adopt a healthy and physically active </a:t>
            </a:r>
          </a:p>
          <a:p>
            <a:endParaRPr lang="en-US" sz="1200" dirty="0" smtClean="0"/>
          </a:p>
          <a:p>
            <a:r>
              <a:rPr lang="en-US" sz="1200" dirty="0" smtClean="0"/>
              <a:t>NUTRITION EDUCATION</a:t>
            </a:r>
          </a:p>
          <a:p>
            <a:r>
              <a:rPr lang="en-US" sz="800" dirty="0" smtClean="0"/>
              <a:t>A unique program I am using to implement nutrition education into my existing physical education curriculum </a:t>
            </a:r>
          </a:p>
          <a:p>
            <a:r>
              <a:rPr lang="en-US" sz="800" dirty="0" smtClean="0"/>
              <a:t>is entitled the bSAFE </a:t>
            </a:r>
            <a:r>
              <a:rPr lang="en-US" sz="800" dirty="0" err="1" smtClean="0"/>
              <a:t>bFIT</a:t>
            </a:r>
            <a:r>
              <a:rPr lang="en-US" sz="800" dirty="0" smtClean="0"/>
              <a:t>! Program for kids.    Portions of both the physical and nutrition education curriculums are</a:t>
            </a:r>
          </a:p>
          <a:p>
            <a:endParaRPr lang="en-US" sz="1200" dirty="0"/>
          </a:p>
        </p:txBody>
      </p:sp>
      <p:sp>
        <p:nvSpPr>
          <p:cNvPr id="46087" name="Rectangle 7"/>
          <p:cNvSpPr>
            <a:spLocks noChangeArrowheads="1"/>
          </p:cNvSpPr>
          <p:nvPr/>
        </p:nvSpPr>
        <p:spPr bwMode="auto">
          <a:xfrm>
            <a:off x="2743200" y="5029200"/>
            <a:ext cx="5158785"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We” can make a positive difference in your child’s life when</a:t>
            </a:r>
          </a:p>
          <a:p>
            <a:pPr marL="0" marR="0" lvl="0" indent="0" algn="just" defTabSz="914400" rtl="0" eaLnBrk="1" fontAlgn="base" latinLnBrk="0" hangingPunct="1">
              <a:lnSpc>
                <a:spcPct val="100000"/>
              </a:lnSpc>
              <a:spcBef>
                <a:spcPct val="0"/>
              </a:spcBef>
              <a:spcAft>
                <a:spcPct val="0"/>
              </a:spcAft>
              <a:buClrTx/>
              <a:buSzTx/>
              <a:buFontTx/>
              <a:buNone/>
              <a:tabLst/>
            </a:pPr>
            <a:r>
              <a:rPr lang="en-US" sz="1400" dirty="0" smtClean="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“we” work together!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Let’s be safe and be fit!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6088" name="Picture 8" descr="Watermelon"/>
          <p:cNvPicPr>
            <a:picLocks noChangeAspect="1" noChangeArrowheads="1"/>
          </p:cNvPicPr>
          <p:nvPr/>
        </p:nvPicPr>
        <p:blipFill>
          <a:blip r:embed="rId3"/>
          <a:srcRect/>
          <a:stretch>
            <a:fillRect/>
          </a:stretch>
        </p:blipFill>
        <p:spPr bwMode="auto">
          <a:xfrm>
            <a:off x="1524000" y="4876800"/>
            <a:ext cx="1400175" cy="11620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descr="C:\Documents and Settings\Buss Family\Desktop\Power point picture\kids.JPG"/>
          <p:cNvPicPr>
            <a:picLocks noChangeAspect="1" noChangeArrowheads="1"/>
          </p:cNvPicPr>
          <p:nvPr/>
        </p:nvPicPr>
        <p:blipFill>
          <a:blip r:embed="rId2"/>
          <a:srcRect/>
          <a:stretch>
            <a:fillRect/>
          </a:stretch>
        </p:blipFill>
        <p:spPr bwMode="auto">
          <a:xfrm>
            <a:off x="533400" y="2590800"/>
            <a:ext cx="2819400" cy="2590800"/>
          </a:xfrm>
          <a:prstGeom prst="rect">
            <a:avLst/>
          </a:prstGeom>
          <a:noFill/>
          <a:ln w="9525">
            <a:noFill/>
            <a:miter lim="800000"/>
            <a:headEnd/>
            <a:tailEnd/>
          </a:ln>
        </p:spPr>
      </p:pic>
      <p:sp>
        <p:nvSpPr>
          <p:cNvPr id="7" name="TextBox 6"/>
          <p:cNvSpPr txBox="1"/>
          <p:nvPr/>
        </p:nvSpPr>
        <p:spPr>
          <a:xfrm>
            <a:off x="0" y="0"/>
            <a:ext cx="9144000" cy="2400657"/>
          </a:xfrm>
          <a:prstGeom prst="rect">
            <a:avLst/>
          </a:prstGeom>
          <a:noFill/>
        </p:spPr>
        <p:txBody>
          <a:bodyPr wrap="square" rtlCol="0">
            <a:spAutoFit/>
          </a:bodyPr>
          <a:lstStyle/>
          <a:p>
            <a:r>
              <a:rPr lang="en-US" sz="5400" b="1" dirty="0" smtClean="0"/>
              <a:t>MEANS TO AN END</a:t>
            </a:r>
          </a:p>
          <a:p>
            <a:endParaRPr lang="en-US" sz="3200" dirty="0" smtClean="0"/>
          </a:p>
          <a:p>
            <a:r>
              <a:rPr lang="en-US" sz="3200" dirty="0" smtClean="0"/>
              <a:t>IMPLEMENTING NUTRITION </a:t>
            </a:r>
            <a:r>
              <a:rPr lang="en-US" sz="1100" dirty="0" smtClean="0"/>
              <a:t>INTO</a:t>
            </a:r>
            <a:endParaRPr lang="en-US" sz="3200" dirty="0" smtClean="0"/>
          </a:p>
          <a:p>
            <a:r>
              <a:rPr lang="en-US" sz="3200" dirty="0" smtClean="0"/>
              <a:t>PHYSICAL EDCUATION CURRICULUM</a:t>
            </a:r>
            <a:endParaRPr lang="en-US" sz="3200" dirty="0"/>
          </a:p>
        </p:txBody>
      </p:sp>
      <p:sp>
        <p:nvSpPr>
          <p:cNvPr id="8" name="TextBox 7"/>
          <p:cNvSpPr txBox="1"/>
          <p:nvPr/>
        </p:nvSpPr>
        <p:spPr>
          <a:xfrm>
            <a:off x="3962400" y="2590800"/>
            <a:ext cx="2667000" cy="1938992"/>
          </a:xfrm>
          <a:prstGeom prst="rect">
            <a:avLst/>
          </a:prstGeom>
          <a:noFill/>
        </p:spPr>
        <p:txBody>
          <a:bodyPr wrap="square" rtlCol="0">
            <a:spAutoFit/>
          </a:bodyPr>
          <a:lstStyle/>
          <a:p>
            <a:endParaRPr lang="en-US" sz="2000" dirty="0" smtClean="0"/>
          </a:p>
          <a:p>
            <a:r>
              <a:rPr lang="en-US" sz="2000" dirty="0" smtClean="0"/>
              <a:t>Improves children’s:</a:t>
            </a:r>
          </a:p>
          <a:p>
            <a:pPr>
              <a:buFont typeface="Wingdings" pitchFamily="2" charset="2"/>
              <a:buChar char="ü"/>
            </a:pPr>
            <a:r>
              <a:rPr lang="en-US" sz="2000" dirty="0" smtClean="0"/>
              <a:t>Fitness levels</a:t>
            </a:r>
          </a:p>
          <a:p>
            <a:pPr>
              <a:buFont typeface="Wingdings" pitchFamily="2" charset="2"/>
              <a:buChar char="ü"/>
            </a:pPr>
            <a:r>
              <a:rPr lang="en-US" sz="2000" dirty="0" smtClean="0"/>
              <a:t>Knowledge</a:t>
            </a:r>
          </a:p>
          <a:p>
            <a:pPr>
              <a:buFont typeface="Wingdings" pitchFamily="2" charset="2"/>
              <a:buChar char="ü"/>
            </a:pPr>
            <a:r>
              <a:rPr lang="en-US" sz="2000" dirty="0" smtClean="0"/>
              <a:t>Attitudes</a:t>
            </a:r>
          </a:p>
          <a:p>
            <a:pPr>
              <a:buFont typeface="Wingdings" pitchFamily="2" charset="2"/>
              <a:buChar char="ü"/>
            </a:pPr>
            <a:r>
              <a:rPr lang="en-US" sz="2000" dirty="0" smtClean="0"/>
              <a:t>habits</a:t>
            </a:r>
            <a:endParaRPr lang="en-US" sz="2000" dirty="0"/>
          </a:p>
        </p:txBody>
      </p:sp>
      <p:sp>
        <p:nvSpPr>
          <p:cNvPr id="9" name="TextBox 8"/>
          <p:cNvSpPr txBox="1"/>
          <p:nvPr/>
        </p:nvSpPr>
        <p:spPr>
          <a:xfrm>
            <a:off x="1112634" y="5105400"/>
            <a:ext cx="8031366" cy="1323439"/>
          </a:xfrm>
          <a:prstGeom prst="rect">
            <a:avLst/>
          </a:prstGeom>
          <a:noFill/>
        </p:spPr>
        <p:txBody>
          <a:bodyPr wrap="none" rtlCol="0">
            <a:spAutoFit/>
          </a:bodyPr>
          <a:lstStyle/>
          <a:p>
            <a:pPr>
              <a:buFont typeface="Wingdings" pitchFamily="2" charset="2"/>
              <a:buChar char="ü"/>
            </a:pPr>
            <a:r>
              <a:rPr lang="en-US" dirty="0" smtClean="0"/>
              <a:t>Decreasing Childhood Obesity</a:t>
            </a:r>
          </a:p>
          <a:p>
            <a:pPr lvl="3">
              <a:buFont typeface="Wingdings" pitchFamily="2" charset="2"/>
              <a:buChar char="ü"/>
            </a:pPr>
            <a:r>
              <a:rPr lang="en-US" dirty="0" smtClean="0"/>
              <a:t> Optimizing Academic</a:t>
            </a:r>
            <a:endParaRPr lang="en-US" dirty="0"/>
          </a:p>
        </p:txBody>
      </p:sp>
      <p:sp>
        <p:nvSpPr>
          <p:cNvPr id="10" name="TextBox 9"/>
          <p:cNvSpPr txBox="1"/>
          <p:nvPr/>
        </p:nvSpPr>
        <p:spPr>
          <a:xfrm>
            <a:off x="3505200" y="4724400"/>
            <a:ext cx="5849678" cy="523220"/>
          </a:xfrm>
          <a:prstGeom prst="rect">
            <a:avLst/>
          </a:prstGeom>
          <a:noFill/>
        </p:spPr>
        <p:txBody>
          <a:bodyPr wrap="square" rtlCol="0">
            <a:spAutoFit/>
          </a:bodyPr>
          <a:lstStyle/>
          <a:p>
            <a:r>
              <a:rPr lang="en-US" sz="2800" dirty="0" smtClean="0">
                <a:solidFill>
                  <a:srgbClr val="00B0F0"/>
                </a:solidFill>
              </a:rPr>
              <a:t>bSAFE bFIT! is a perfect fit!</a:t>
            </a:r>
            <a:endParaRPr lang="en-US" sz="2800" dirty="0">
              <a:solidFill>
                <a:srgbClr val="00B0F0"/>
              </a:solidFill>
            </a:endParaRPr>
          </a:p>
        </p:txBody>
      </p:sp>
      <p:pic>
        <p:nvPicPr>
          <p:cNvPr id="11" name="Picture 2" descr="C:\Users\Buss\AppData\Local\Microsoft\Windows\Temporary Internet Files\Content.IE5\AQ05H1LK\MCj04244920000[1].wmf"/>
          <p:cNvPicPr>
            <a:picLocks noChangeAspect="1" noChangeArrowheads="1"/>
          </p:cNvPicPr>
          <p:nvPr/>
        </p:nvPicPr>
        <p:blipFill>
          <a:blip r:embed="rId3"/>
          <a:srcRect/>
          <a:stretch>
            <a:fillRect/>
          </a:stretch>
        </p:blipFill>
        <p:spPr bwMode="auto">
          <a:xfrm>
            <a:off x="6477000" y="762000"/>
            <a:ext cx="23622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229600" cy="6019800"/>
          </a:xfrm>
        </p:spPr>
        <p:txBody>
          <a:bodyPr>
            <a:noAutofit/>
          </a:bodyPr>
          <a:lstStyle/>
          <a:p>
            <a:pPr algn="ctr"/>
            <a:r>
              <a:rPr lang="en-US" sz="5400" b="0" u="sng" dirty="0" smtClean="0">
                <a:latin typeface="Comic Sans MS" pitchFamily="66" charset="0"/>
              </a:rPr>
              <a:t>ONE</a:t>
            </a:r>
            <a:r>
              <a:rPr lang="en-US" sz="5400" b="0" dirty="0" smtClean="0">
                <a:latin typeface="Comic Sans MS" pitchFamily="66" charset="0"/>
              </a:rPr>
              <a:t> RESOURCE </a:t>
            </a:r>
            <a:br>
              <a:rPr lang="en-US" sz="5400" b="0" dirty="0" smtClean="0">
                <a:latin typeface="Comic Sans MS" pitchFamily="66" charset="0"/>
              </a:rPr>
            </a:br>
            <a:r>
              <a:rPr lang="en-US" sz="5400" b="0" dirty="0" smtClean="0">
                <a:latin typeface="Comic Sans MS" pitchFamily="66" charset="0"/>
              </a:rPr>
              <a:t>TEACHING </a:t>
            </a:r>
            <a:r>
              <a:rPr lang="en-US" sz="5400" b="0" u="sng" dirty="0" smtClean="0">
                <a:latin typeface="Comic Sans MS" pitchFamily="66" charset="0"/>
              </a:rPr>
              <a:t>BOTH</a:t>
            </a:r>
            <a:r>
              <a:rPr lang="en-US" sz="5400" b="0" dirty="0" smtClean="0">
                <a:latin typeface="Comic Sans MS" pitchFamily="66" charset="0"/>
              </a:rPr>
              <a:t> </a:t>
            </a:r>
            <a:r>
              <a:rPr lang="en-US" sz="4400" b="0" dirty="0" smtClean="0">
                <a:latin typeface="Comic Sans MS" pitchFamily="66" charset="0"/>
              </a:rPr>
              <a:t/>
            </a:r>
            <a:br>
              <a:rPr lang="en-US" sz="4400" b="0" dirty="0" smtClean="0">
                <a:latin typeface="Comic Sans MS" pitchFamily="66" charset="0"/>
              </a:rPr>
            </a:br>
            <a:r>
              <a:rPr lang="en-US" sz="4400" b="0" dirty="0" smtClean="0">
                <a:latin typeface="Comic Sans MS" pitchFamily="66" charset="0"/>
              </a:rPr>
              <a:t/>
            </a:r>
            <a:br>
              <a:rPr lang="en-US" sz="4400" b="0" dirty="0" smtClean="0">
                <a:latin typeface="Comic Sans MS" pitchFamily="66" charset="0"/>
              </a:rPr>
            </a:br>
            <a:r>
              <a:rPr lang="en-US" sz="4400" b="0" dirty="0" smtClean="0">
                <a:latin typeface="Comic Sans MS" pitchFamily="66" charset="0"/>
              </a:rPr>
              <a:t/>
            </a:r>
            <a:br>
              <a:rPr lang="en-US" sz="4400" b="0" dirty="0" smtClean="0">
                <a:latin typeface="Comic Sans MS" pitchFamily="66" charset="0"/>
              </a:rPr>
            </a:br>
            <a:r>
              <a:rPr lang="en-US" sz="4400" b="0" dirty="0" smtClean="0">
                <a:latin typeface="Comic Sans MS" pitchFamily="66" charset="0"/>
              </a:rPr>
              <a:t/>
            </a:r>
            <a:br>
              <a:rPr lang="en-US" sz="4400" b="0" dirty="0" smtClean="0">
                <a:latin typeface="Comic Sans MS" pitchFamily="66" charset="0"/>
              </a:rPr>
            </a:br>
            <a:r>
              <a:rPr lang="en-US" sz="4400" b="0" dirty="0" smtClean="0">
                <a:latin typeface="Comic Sans MS" pitchFamily="66" charset="0"/>
              </a:rPr>
              <a:t/>
            </a:r>
            <a:br>
              <a:rPr lang="en-US" sz="4400" b="0" dirty="0" smtClean="0">
                <a:latin typeface="Comic Sans MS" pitchFamily="66" charset="0"/>
              </a:rPr>
            </a:br>
            <a:r>
              <a:rPr lang="en-US" sz="4400" b="0" dirty="0" smtClean="0">
                <a:solidFill>
                  <a:schemeClr val="accent1"/>
                </a:solidFill>
                <a:latin typeface="Comic Sans MS" pitchFamily="66" charset="0"/>
              </a:rPr>
              <a:t>PHYSICAL</a:t>
            </a:r>
            <a:r>
              <a:rPr lang="en-US" sz="4400" b="0" dirty="0" smtClean="0">
                <a:latin typeface="Comic Sans MS" pitchFamily="66" charset="0"/>
              </a:rPr>
              <a:t> and </a:t>
            </a:r>
            <a:r>
              <a:rPr lang="en-US" sz="4400" b="0" smtClean="0">
                <a:solidFill>
                  <a:schemeClr val="accent1"/>
                </a:solidFill>
                <a:latin typeface="Comic Sans MS" pitchFamily="66" charset="0"/>
              </a:rPr>
              <a:t>NUTRITION</a:t>
            </a:r>
            <a:r>
              <a:rPr lang="en-US" sz="4400" b="0" smtClean="0">
                <a:latin typeface="Comic Sans MS" pitchFamily="66" charset="0"/>
              </a:rPr>
              <a:t> Education</a:t>
            </a:r>
            <a:endParaRPr lang="en-US" sz="4400" b="0" dirty="0">
              <a:latin typeface="Comic Sans MS" pitchFamily="66" charset="0"/>
            </a:endParaRPr>
          </a:p>
        </p:txBody>
      </p:sp>
      <p:pic>
        <p:nvPicPr>
          <p:cNvPr id="4" name="Picture 10" descr="MMAG00293_0000[1]"/>
          <p:cNvPicPr>
            <a:picLocks noGrp="1" noChangeAspect="1" noChangeArrowheads="1" noCrop="1"/>
          </p:cNvPicPr>
          <p:nvPr>
            <p:ph idx="1"/>
          </p:nvPr>
        </p:nvPicPr>
        <p:blipFill>
          <a:blip r:embed="rId3"/>
          <a:srcRect/>
          <a:stretch>
            <a:fillRect/>
          </a:stretch>
        </p:blipFill>
        <p:spPr bwMode="auto">
          <a:xfrm>
            <a:off x="3505200" y="1981200"/>
            <a:ext cx="2514600" cy="2667000"/>
          </a:xfrm>
          <a:prstGeom prst="rect">
            <a:avLst/>
          </a:prstGeom>
          <a:noFill/>
          <a:ln w="9525">
            <a:noFill/>
            <a:miter lim="800000"/>
            <a:headEnd/>
            <a:tailEnd/>
          </a:ln>
        </p:spPr>
      </p:pic>
      <p:sp>
        <p:nvSpPr>
          <p:cNvPr id="5" name="TextBox 4"/>
          <p:cNvSpPr txBox="1"/>
          <p:nvPr/>
        </p:nvSpPr>
        <p:spPr>
          <a:xfrm>
            <a:off x="304800" y="990600"/>
            <a:ext cx="8686800" cy="1877437"/>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C:\Users\Buss\AppData\Local\Microsoft\Windows\Temporary Internet Files\Content.IE5\XFZXYF9P\MPj04388470000[1].jpg"/>
          <p:cNvPicPr>
            <a:picLocks noChangeAspect="1" noChangeArrowheads="1"/>
          </p:cNvPicPr>
          <p:nvPr/>
        </p:nvPicPr>
        <p:blipFill>
          <a:blip r:embed="rId3"/>
          <a:srcRect/>
          <a:stretch>
            <a:fillRect/>
          </a:stretch>
        </p:blipFill>
        <p:spPr bwMode="auto">
          <a:xfrm>
            <a:off x="1447800" y="1752600"/>
            <a:ext cx="6400800" cy="4273296"/>
          </a:xfrm>
          <a:prstGeom prst="rect">
            <a:avLst/>
          </a:prstGeom>
          <a:noFill/>
        </p:spPr>
      </p:pic>
      <p:sp>
        <p:nvSpPr>
          <p:cNvPr id="7" name="TextBox 6"/>
          <p:cNvSpPr txBox="1"/>
          <p:nvPr/>
        </p:nvSpPr>
        <p:spPr>
          <a:xfrm>
            <a:off x="1447800" y="533400"/>
            <a:ext cx="6906058" cy="923330"/>
          </a:xfrm>
          <a:prstGeom prst="rect">
            <a:avLst/>
          </a:prstGeom>
          <a:noFill/>
        </p:spPr>
        <p:txBody>
          <a:bodyPr wrap="none" rtlCol="0">
            <a:spAutoFit/>
          </a:bodyPr>
          <a:lstStyle/>
          <a:p>
            <a:r>
              <a:rPr lang="en-US" sz="5400" dirty="0" smtClean="0"/>
              <a:t>EARLY EDUCATION</a:t>
            </a:r>
            <a:endParaRPr lang="en-US" sz="5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a:bodyPr>
          <a:lstStyle/>
          <a:p>
            <a:pPr>
              <a:buNone/>
            </a:pPr>
            <a:r>
              <a:rPr lang="en-US" sz="4000" dirty="0" smtClean="0"/>
              <a:t> </a:t>
            </a:r>
            <a:r>
              <a:rPr lang="en-US" sz="3200" dirty="0" smtClean="0">
                <a:latin typeface="Comic Sans MS" pitchFamily="66" charset="0"/>
              </a:rPr>
              <a:t>Physical Activity		  Healthy Eating</a:t>
            </a:r>
            <a:endParaRPr lang="en-US" sz="3200" dirty="0"/>
          </a:p>
        </p:txBody>
      </p:sp>
      <p:sp>
        <p:nvSpPr>
          <p:cNvPr id="3" name="Title 2"/>
          <p:cNvSpPr>
            <a:spLocks noGrp="1"/>
          </p:cNvSpPr>
          <p:nvPr>
            <p:ph type="title"/>
          </p:nvPr>
        </p:nvSpPr>
        <p:spPr>
          <a:xfrm>
            <a:off x="457200" y="457200"/>
            <a:ext cx="8229600" cy="1143000"/>
          </a:xfrm>
        </p:spPr>
        <p:txBody>
          <a:bodyPr>
            <a:normAutofit/>
          </a:bodyPr>
          <a:lstStyle/>
          <a:p>
            <a:r>
              <a:rPr lang="en-US" sz="5400" b="0" dirty="0" smtClean="0">
                <a:effectLst/>
                <a:latin typeface="Comic Sans MS" pitchFamily="66" charset="0"/>
              </a:rPr>
              <a:t>LINK TO ACADEMICS</a:t>
            </a:r>
            <a:endParaRPr lang="en-US" sz="5400" b="0" dirty="0">
              <a:effectLst/>
              <a:latin typeface="Comic Sans MS" pitchFamily="66" charset="0"/>
            </a:endParaRPr>
          </a:p>
        </p:txBody>
      </p:sp>
      <p:pic>
        <p:nvPicPr>
          <p:cNvPr id="1028" name="Picture 4" descr="C:\Users\Buss\AppData\Local\Microsoft\Windows\Temporary Internet Files\Content.IE5\AQ05H1LK\MPj04384940000[1].jpg"/>
          <p:cNvPicPr>
            <a:picLocks noChangeAspect="1" noChangeArrowheads="1"/>
          </p:cNvPicPr>
          <p:nvPr/>
        </p:nvPicPr>
        <p:blipFill>
          <a:blip r:embed="rId3" cstate="print"/>
          <a:srcRect/>
          <a:stretch>
            <a:fillRect/>
          </a:stretch>
        </p:blipFill>
        <p:spPr bwMode="auto">
          <a:xfrm>
            <a:off x="5029200" y="2590800"/>
            <a:ext cx="3352800" cy="2971800"/>
          </a:xfrm>
          <a:prstGeom prst="rect">
            <a:avLst/>
          </a:prstGeom>
          <a:noFill/>
        </p:spPr>
      </p:pic>
      <p:pic>
        <p:nvPicPr>
          <p:cNvPr id="1030" name="Picture 6" descr="C:\Users\Buss\AppData\Local\Microsoft\Windows\Temporary Internet Files\Content.IE5\AQ05H1LK\MCj04241560000[1].wmf"/>
          <p:cNvPicPr>
            <a:picLocks noChangeAspect="1" noChangeArrowheads="1"/>
          </p:cNvPicPr>
          <p:nvPr/>
        </p:nvPicPr>
        <p:blipFill>
          <a:blip r:embed="rId4"/>
          <a:srcRect/>
          <a:stretch>
            <a:fillRect/>
          </a:stretch>
        </p:blipFill>
        <p:spPr bwMode="auto">
          <a:xfrm>
            <a:off x="1143000" y="2514600"/>
            <a:ext cx="2438400" cy="2895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0" descr="C:\Documents and Settings\Buss Family\Desktop\Power point picture\School.JPG"/>
          <p:cNvPicPr>
            <a:picLocks noGrp="1" noChangeAspect="1" noChangeArrowheads="1"/>
          </p:cNvPicPr>
          <p:nvPr>
            <p:ph sz="half" idx="1"/>
          </p:nvPr>
        </p:nvPicPr>
        <p:blipFill>
          <a:blip r:embed="rId3" cstate="print">
            <a:lum bright="39000"/>
          </a:blip>
          <a:srcRect/>
          <a:stretch>
            <a:fillRect/>
          </a:stretch>
        </p:blipFill>
        <p:spPr>
          <a:xfrm>
            <a:off x="381000" y="1219200"/>
            <a:ext cx="1828800" cy="1371600"/>
          </a:xfrm>
          <a:noFill/>
        </p:spPr>
      </p:pic>
      <p:sp>
        <p:nvSpPr>
          <p:cNvPr id="7" name="TextBox 6"/>
          <p:cNvSpPr txBox="1"/>
          <p:nvPr/>
        </p:nvSpPr>
        <p:spPr>
          <a:xfrm>
            <a:off x="392886" y="4724400"/>
            <a:ext cx="292068" cy="523220"/>
          </a:xfrm>
          <a:prstGeom prst="rect">
            <a:avLst/>
          </a:prstGeom>
          <a:noFill/>
        </p:spPr>
        <p:txBody>
          <a:bodyPr wrap="none" rtlCol="0">
            <a:spAutoFit/>
          </a:bodyPr>
          <a:lstStyle/>
          <a:p>
            <a:r>
              <a:rPr lang="en-US" sz="2800" dirty="0" smtClean="0"/>
              <a:t> </a:t>
            </a:r>
            <a:endParaRPr lang="en-US" sz="2800" dirty="0"/>
          </a:p>
        </p:txBody>
      </p:sp>
      <p:pic>
        <p:nvPicPr>
          <p:cNvPr id="1032" name="Picture 8" descr="C:\Users\Buss\AppData\Local\Microsoft\Windows\Temporary Internet Files\Content.IE5\AQ05H1LK\MCj04355980000[1].wmf"/>
          <p:cNvPicPr>
            <a:picLocks noChangeAspect="1" noChangeArrowheads="1"/>
          </p:cNvPicPr>
          <p:nvPr/>
        </p:nvPicPr>
        <p:blipFill>
          <a:blip r:embed="rId4"/>
          <a:srcRect/>
          <a:stretch>
            <a:fillRect/>
          </a:stretch>
        </p:blipFill>
        <p:spPr bwMode="auto">
          <a:xfrm>
            <a:off x="1676400" y="2743200"/>
            <a:ext cx="1431925" cy="1600200"/>
          </a:xfrm>
          <a:prstGeom prst="rect">
            <a:avLst/>
          </a:prstGeom>
          <a:noFill/>
        </p:spPr>
      </p:pic>
      <p:pic>
        <p:nvPicPr>
          <p:cNvPr id="1034" name="Picture 10" descr="C:\Users\Buss\AppData\Local\Microsoft\Windows\Temporary Internet Files\Content.IE5\AQ05H1LK\MCBL00337_0000[1].wmf"/>
          <p:cNvPicPr>
            <a:picLocks noChangeAspect="1" noChangeArrowheads="1"/>
          </p:cNvPicPr>
          <p:nvPr/>
        </p:nvPicPr>
        <p:blipFill>
          <a:blip r:embed="rId5"/>
          <a:srcRect/>
          <a:stretch>
            <a:fillRect/>
          </a:stretch>
        </p:blipFill>
        <p:spPr bwMode="auto">
          <a:xfrm>
            <a:off x="2819400" y="4572000"/>
            <a:ext cx="1828800" cy="1371600"/>
          </a:xfrm>
          <a:prstGeom prst="rect">
            <a:avLst/>
          </a:prstGeom>
          <a:noFill/>
        </p:spPr>
      </p:pic>
      <p:sp>
        <p:nvSpPr>
          <p:cNvPr id="16" name="TextBox 15"/>
          <p:cNvSpPr txBox="1"/>
          <p:nvPr/>
        </p:nvSpPr>
        <p:spPr>
          <a:xfrm>
            <a:off x="2438400" y="1447800"/>
            <a:ext cx="2098651" cy="830997"/>
          </a:xfrm>
          <a:prstGeom prst="rect">
            <a:avLst/>
          </a:prstGeom>
          <a:noFill/>
        </p:spPr>
        <p:txBody>
          <a:bodyPr wrap="none" rtlCol="0">
            <a:spAutoFit/>
          </a:bodyPr>
          <a:lstStyle/>
          <a:p>
            <a:r>
              <a:rPr lang="en-US" sz="4800" dirty="0" smtClean="0"/>
              <a:t>School</a:t>
            </a:r>
            <a:endParaRPr lang="en-US" sz="4800" dirty="0"/>
          </a:p>
        </p:txBody>
      </p:sp>
      <p:sp>
        <p:nvSpPr>
          <p:cNvPr id="17" name="TextBox 16"/>
          <p:cNvSpPr txBox="1"/>
          <p:nvPr/>
        </p:nvSpPr>
        <p:spPr>
          <a:xfrm>
            <a:off x="3352800" y="2895600"/>
            <a:ext cx="2013693" cy="830997"/>
          </a:xfrm>
          <a:prstGeom prst="rect">
            <a:avLst/>
          </a:prstGeom>
          <a:noFill/>
        </p:spPr>
        <p:txBody>
          <a:bodyPr wrap="none" rtlCol="0">
            <a:spAutoFit/>
          </a:bodyPr>
          <a:lstStyle/>
          <a:p>
            <a:r>
              <a:rPr lang="en-US" sz="4800" dirty="0" smtClean="0"/>
              <a:t>Family</a:t>
            </a:r>
            <a:endParaRPr lang="en-US" sz="4800" dirty="0"/>
          </a:p>
        </p:txBody>
      </p:sp>
      <p:sp>
        <p:nvSpPr>
          <p:cNvPr id="18" name="TextBox 17"/>
          <p:cNvSpPr txBox="1"/>
          <p:nvPr/>
        </p:nvSpPr>
        <p:spPr>
          <a:xfrm>
            <a:off x="4648200" y="4724400"/>
            <a:ext cx="3260829" cy="830997"/>
          </a:xfrm>
          <a:prstGeom prst="rect">
            <a:avLst/>
          </a:prstGeom>
          <a:noFill/>
        </p:spPr>
        <p:txBody>
          <a:bodyPr wrap="none" rtlCol="0">
            <a:spAutoFit/>
          </a:bodyPr>
          <a:lstStyle/>
          <a:p>
            <a:r>
              <a:rPr lang="en-US" sz="4800" dirty="0" smtClean="0"/>
              <a:t>Community</a:t>
            </a:r>
            <a:endParaRPr lang="en-US" sz="4800" dirty="0"/>
          </a:p>
        </p:txBody>
      </p:sp>
      <p:sp>
        <p:nvSpPr>
          <p:cNvPr id="11" name="TextBox 10"/>
          <p:cNvSpPr txBox="1"/>
          <p:nvPr/>
        </p:nvSpPr>
        <p:spPr>
          <a:xfrm>
            <a:off x="228600" y="381000"/>
            <a:ext cx="3950249" cy="1538883"/>
          </a:xfrm>
          <a:prstGeom prst="rect">
            <a:avLst/>
          </a:prstGeom>
          <a:noFill/>
        </p:spPr>
        <p:txBody>
          <a:bodyPr wrap="none" rtlCol="0">
            <a:spAutoFit/>
          </a:bodyPr>
          <a:lstStyle/>
          <a:p>
            <a:pPr algn="ctr"/>
            <a:r>
              <a:rPr lang="en-US" sz="5400" dirty="0" smtClean="0">
                <a:effectLst>
                  <a:outerShdw blurRad="38100" dist="38100" dir="2700000" algn="tl">
                    <a:srgbClr val="000000">
                      <a:alpha val="43137"/>
                    </a:srgbClr>
                  </a:outerShdw>
                </a:effectLst>
              </a:rPr>
              <a:t>AVENUES</a:t>
            </a:r>
            <a:r>
              <a:rPr lang="en-US" sz="5200" dirty="0" smtClean="0">
                <a:effectLst>
                  <a:outerShdw blurRad="38100" dist="38100" dir="2700000" algn="tl">
                    <a:srgbClr val="000000">
                      <a:alpha val="43137"/>
                    </a:srgbClr>
                  </a:outerShdw>
                </a:effectLst>
              </a:rPr>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447800"/>
          </a:xfrm>
          <a:prstGeom prst="roundRect">
            <a:avLst/>
          </a:prstGeom>
          <a:solidFill>
            <a:schemeClr val="bg1"/>
          </a:solidFill>
        </p:spPr>
        <p:txBody>
          <a:bodyPr>
            <a:normAutofit fontScale="90000"/>
          </a:bodyPr>
          <a:lstStyle/>
          <a:p>
            <a:r>
              <a:rPr lang="en-US" sz="5400" dirty="0" smtClean="0"/>
              <a:t>LOCAL WELLNESS POLICY</a:t>
            </a:r>
            <a:r>
              <a:rPr lang="en-US" dirty="0" smtClean="0"/>
              <a:t/>
            </a:r>
            <a:br>
              <a:rPr lang="en-US" dirty="0" smtClean="0"/>
            </a:br>
            <a:endParaRPr lang="en-US" sz="2700" dirty="0"/>
          </a:p>
        </p:txBody>
      </p:sp>
      <p:sp>
        <p:nvSpPr>
          <p:cNvPr id="3" name="Content Placeholder 2"/>
          <p:cNvSpPr>
            <a:spLocks noGrp="1"/>
          </p:cNvSpPr>
          <p:nvPr>
            <p:ph sz="half" idx="1"/>
          </p:nvPr>
        </p:nvSpPr>
        <p:spPr>
          <a:xfrm>
            <a:off x="762000" y="1371600"/>
            <a:ext cx="8229600" cy="4525963"/>
          </a:xfrm>
          <a:prstGeom prst="snip2DiagRect">
            <a:avLst/>
          </a:prstGeom>
          <a:solidFill>
            <a:schemeClr val="bg1"/>
          </a:solidFill>
        </p:spPr>
        <p:txBody>
          <a:bodyPr>
            <a:noAutofit/>
          </a:bodyPr>
          <a:lstStyle/>
          <a:p>
            <a:pPr>
              <a:buFont typeface="Wingdings" pitchFamily="2" charset="2"/>
              <a:buChar char="ü"/>
            </a:pPr>
            <a:r>
              <a:rPr lang="en-US" sz="3200" dirty="0" smtClean="0"/>
              <a:t>The Child Nutrition and WIC Reauthorization Act </a:t>
            </a:r>
          </a:p>
          <a:p>
            <a:pPr>
              <a:buFont typeface="Wingdings" pitchFamily="2" charset="2"/>
              <a:buChar char="ü"/>
            </a:pPr>
            <a:r>
              <a:rPr lang="en-US" sz="3200" dirty="0" smtClean="0"/>
              <a:t>Required for schools participating in the National School Lunch Program</a:t>
            </a:r>
          </a:p>
          <a:p>
            <a:pPr>
              <a:buFont typeface="Wingdings" pitchFamily="2" charset="2"/>
              <a:buChar char="ü"/>
            </a:pPr>
            <a:r>
              <a:rPr lang="en-US" sz="3200" dirty="0" smtClean="0"/>
              <a:t>Section 204 addresses </a:t>
            </a:r>
            <a:r>
              <a:rPr lang="en-US" sz="3200" dirty="0" smtClean="0">
                <a:solidFill>
                  <a:schemeClr val="accent1"/>
                </a:solidFill>
              </a:rPr>
              <a:t>Physical Activity </a:t>
            </a:r>
            <a:r>
              <a:rPr lang="en-US" sz="3200" dirty="0" smtClean="0"/>
              <a:t>and </a:t>
            </a:r>
            <a:r>
              <a:rPr lang="en-US" sz="3200" dirty="0" smtClean="0">
                <a:solidFill>
                  <a:schemeClr val="accent1"/>
                </a:solidFill>
              </a:rPr>
              <a:t>Nutrition</a:t>
            </a:r>
            <a:r>
              <a:rPr lang="en-US" sz="3200" dirty="0" smtClean="0">
                <a:solidFill>
                  <a:schemeClr val="accent2"/>
                </a:solidFill>
              </a:rPr>
              <a:t> </a:t>
            </a:r>
            <a:r>
              <a:rPr lang="en-US" sz="3200" dirty="0" smtClean="0"/>
              <a:t>education</a:t>
            </a:r>
          </a:p>
          <a:p>
            <a:pPr>
              <a:buFont typeface="Wingdings" pitchFamily="2" charset="2"/>
              <a:buChar char="ü"/>
            </a:pPr>
            <a:endParaRPr lang="en-US" sz="800" dirty="0" smtClean="0"/>
          </a:p>
          <a:p>
            <a:pPr>
              <a:buNone/>
            </a:pPr>
            <a:r>
              <a:rPr lang="en-US" sz="3200" dirty="0" smtClean="0">
                <a:latin typeface="Comic Sans MS" pitchFamily="66" charset="0"/>
              </a:rPr>
              <a:t/>
            </a:r>
            <a:br>
              <a:rPr lang="en-US" sz="3200" dirty="0" smtClean="0">
                <a:latin typeface="Comic Sans MS" pitchFamily="66" charset="0"/>
              </a:rPr>
            </a:br>
            <a:endParaRPr lang="en-US" sz="32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028" y="228600"/>
            <a:ext cx="8279372" cy="1754326"/>
          </a:xfrm>
          <a:prstGeom prst="rect">
            <a:avLst/>
          </a:prstGeom>
          <a:noFill/>
        </p:spPr>
        <p:txBody>
          <a:bodyPr wrap="square" rtlCol="0">
            <a:spAutoFit/>
          </a:bodyPr>
          <a:lstStyle/>
          <a:p>
            <a:pPr algn="ctr"/>
            <a:r>
              <a:rPr lang="en-US" sz="5400" dirty="0" smtClean="0"/>
              <a:t>LESS TALK</a:t>
            </a:r>
          </a:p>
          <a:p>
            <a:pPr algn="ctr"/>
            <a:r>
              <a:rPr lang="en-US" sz="5400" dirty="0" smtClean="0"/>
              <a:t> MORE ACTION</a:t>
            </a:r>
          </a:p>
        </p:txBody>
      </p:sp>
      <p:pic>
        <p:nvPicPr>
          <p:cNvPr id="1030" name="Picture 6" descr="http://www.gdargaud.net/Humor/Pics/LastWordsSkull.jpg"/>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3124200" y="2590800"/>
            <a:ext cx="2209801" cy="2819400"/>
          </a:xfrm>
          <a:prstGeom prst="rect">
            <a:avLst/>
          </a:prstGeom>
          <a:noFill/>
        </p:spPr>
      </p:pic>
      <p:sp>
        <p:nvSpPr>
          <p:cNvPr id="4" name="TextBox 3"/>
          <p:cNvSpPr txBox="1"/>
          <p:nvPr/>
        </p:nvSpPr>
        <p:spPr>
          <a:xfrm>
            <a:off x="381000" y="3581400"/>
            <a:ext cx="8610600" cy="707886"/>
          </a:xfrm>
          <a:prstGeom prst="rect">
            <a:avLst/>
          </a:prstGeom>
          <a:noFill/>
        </p:spPr>
        <p:txBody>
          <a:bodyPr wrap="square" rtlCol="0" anchor="ctr">
            <a:spAutoFit/>
          </a:bodyPr>
          <a:lstStyle/>
          <a:p>
            <a:r>
              <a:rPr lang="en-US" dirty="0" smtClean="0"/>
              <a:t> Only words              without action!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3436</TotalTime>
  <Words>845</Words>
  <Application>Microsoft Office PowerPoint</Application>
  <PresentationFormat>On-screen Show (4:3)</PresentationFormat>
  <Paragraphs>229</Paragraphs>
  <Slides>33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Concourse</vt:lpstr>
      <vt:lpstr>Acrobat Document</vt:lpstr>
      <vt:lpstr>Slide 1</vt:lpstr>
      <vt:lpstr>Slide 2</vt:lpstr>
      <vt:lpstr>Slide 3</vt:lpstr>
      <vt:lpstr>ONE RESOURCE  TEACHING BOTH      PHYSICAL and NUTRITION Education</vt:lpstr>
      <vt:lpstr>Slide 5</vt:lpstr>
      <vt:lpstr>LINK TO ACADEMICS</vt:lpstr>
      <vt:lpstr>Slide 7</vt:lpstr>
      <vt:lpstr>LOCAL WELLNESS POLICY </vt:lpstr>
      <vt:lpstr>Slide 9</vt:lpstr>
      <vt:lpstr>Slide 10</vt:lpstr>
      <vt:lpstr>Slide 11</vt:lpstr>
      <vt:lpstr>EASY TO IMPLEMENT LESSONS</vt:lpstr>
      <vt:lpstr>CHILDREN MOVING WHILE LEARNING!</vt:lpstr>
      <vt:lpstr>CONCERN FOR TIME</vt:lpstr>
      <vt:lpstr>Slide 15</vt:lpstr>
      <vt:lpstr>FITNESS PALS WATERMELON JACK</vt:lpstr>
      <vt:lpstr>Slide 17</vt:lpstr>
      <vt:lpstr>SQUADS—groups of 5</vt:lpstr>
      <vt:lpstr>CONTENT STANDARDS         BASED ON:  National Standards for Physical Education  National Health Education Standards  </vt:lpstr>
      <vt:lpstr>bSAFE bFIT!  Educational Tools</vt:lpstr>
      <vt:lpstr>bSAFE bFIT! MANUAL  with LESSON PLANS</vt:lpstr>
      <vt:lpstr>Slide 22</vt:lpstr>
      <vt:lpstr>Slide 23</vt:lpstr>
      <vt:lpstr>Slide 24</vt:lpstr>
      <vt:lpstr>Slide 25</vt:lpstr>
      <vt:lpstr>FABULOUS FIT FRIDAY</vt:lpstr>
      <vt:lpstr>Slide 27</vt:lpstr>
      <vt:lpstr>ORDER INFORMATION www.strikersportsllc.com</vt:lpstr>
      <vt:lpstr>Slide 29</vt:lpstr>
      <vt:lpstr>NEWLY CREATED LEARNING STRATEGIES</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Physical Education</dc:title>
  <dc:creator>LCSD</dc:creator>
  <cp:lastModifiedBy>Kathleen O'Rahilly</cp:lastModifiedBy>
  <cp:revision>1016</cp:revision>
  <dcterms:created xsi:type="dcterms:W3CDTF">2006-09-13T15:07:11Z</dcterms:created>
  <dcterms:modified xsi:type="dcterms:W3CDTF">2009-05-20T20:17:01Z</dcterms:modified>
</cp:coreProperties>
</file>