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ppt" ContentType="application/vnd.ms-powerpoin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68" r:id="rId3"/>
    <p:sldId id="258" r:id="rId4"/>
    <p:sldId id="259" r:id="rId5"/>
    <p:sldId id="289" r:id="rId6"/>
    <p:sldId id="260" r:id="rId7"/>
    <p:sldId id="287" r:id="rId8"/>
    <p:sldId id="282" r:id="rId9"/>
    <p:sldId id="276" r:id="rId10"/>
    <p:sldId id="288" r:id="rId11"/>
    <p:sldId id="286" r:id="rId12"/>
    <p:sldId id="280" r:id="rId13"/>
    <p:sldId id="281" r:id="rId14"/>
    <p:sldId id="291" r:id="rId15"/>
    <p:sldId id="298" r:id="rId16"/>
    <p:sldId id="29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C02D8F5-AFFB-45E8-B43C-02C7750BF32D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BF14B2E-ABE0-44C8-8E67-1E3D0B536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D4563-D7C2-4D9B-9264-5E908F6B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D73A1-685C-45B1-8F80-791F77D7C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8A85-CBA9-4150-808F-5FBAB463F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7891-634E-4ECE-B443-98C1F1CE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9F90-13A5-454B-AAC0-BDD4416C3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28834-7A7C-44F8-80F4-6AFD928C7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AF85E-E527-4E9C-8F02-2EC43F735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1C397-6C14-40B0-807D-8F7D86724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14AD-2862-410E-BEB5-22570C278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D728-1093-433F-B2A6-0F2BAA38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CD379-1F0D-438C-9AE4-E3A7D981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EA418-E390-43AF-B689-418278B19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C3D8-05E3-4B33-9A9B-8B9981BE1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21F9366-57B6-44A8-AEF6-B561F4A6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Lamoth%20CJ%22%5bAuthor%5d&amp;itool=Email.EmailReport.Pubmed_ReportSelector.Pubmed_RVAbstrac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 Just Start Walking!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86400"/>
            <a:ext cx="8229600" cy="21875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smtClean="0">
                <a:latin typeface="Comic Sans MS" pitchFamily="66" charset="0"/>
              </a:rPr>
              <a:t>Improve your health and fitness in as little as</a:t>
            </a:r>
          </a:p>
          <a:p>
            <a:pPr algn="ctr" eaLnBrk="1" hangingPunct="1">
              <a:buFontTx/>
              <a:buNone/>
            </a:pPr>
            <a:r>
              <a:rPr lang="en-US" sz="2800" smtClean="0">
                <a:latin typeface="Comic Sans MS" pitchFamily="66" charset="0"/>
              </a:rPr>
              <a:t>20 minutes a day!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26273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00200"/>
            <a:ext cx="26812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990600"/>
            <a:ext cx="28305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114800" cy="1143000"/>
          </a:xfrm>
        </p:spPr>
        <p:txBody>
          <a:bodyPr/>
          <a:lstStyle/>
          <a:p>
            <a:r>
              <a:rPr lang="en-US" sz="3200" smtClean="0">
                <a:latin typeface="Comic Sans MS" pitchFamily="66" charset="0"/>
              </a:rPr>
              <a:t>For Reinforcement and Relaxation…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3810000" cy="56388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omic Sans MS" pitchFamily="66" charset="0"/>
              </a:rPr>
              <a:t>Consider a pedometer to count your steps. 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A walking contract adds accountability.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Remember to breathe fully and deeply.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Reflect calmly or count your blessings as you walk.</a:t>
            </a:r>
          </a:p>
          <a:p>
            <a:endParaRPr lang="en-US" sz="2800" smtClean="0"/>
          </a:p>
        </p:txBody>
      </p:sp>
      <p:pic>
        <p:nvPicPr>
          <p:cNvPr id="34819" name="Picture 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457200"/>
            <a:ext cx="4397375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3012" name="Presentation" r:id="rId4" imgW="4571851" imgH="3428822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Comic Sans MS" pitchFamily="66" charset="0"/>
              </a:rPr>
              <a:t>Happy Walking! Enjoy Your Day!</a:t>
            </a:r>
          </a:p>
        </p:txBody>
      </p:sp>
      <p:pic>
        <p:nvPicPr>
          <p:cNvPr id="45058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342900"/>
            <a:ext cx="7467600" cy="560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Comic Sans MS" pitchFamily="66" charset="0"/>
              </a:rPr>
              <a:t>Walking around the World – Send Us Your Pictures</a:t>
            </a:r>
          </a:p>
        </p:txBody>
      </p:sp>
      <p:pic>
        <p:nvPicPr>
          <p:cNvPr id="47106" name="Picture 5" descr="SAM_009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371600"/>
            <a:ext cx="6096000" cy="4725988"/>
          </a:xfrm>
        </p:spPr>
      </p:pic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3657600" y="6248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rkirk@life.edu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z="3600" smtClean="0">
                <a:latin typeface="Comic Sans MS" pitchFamily="66" charset="0"/>
              </a:rPr>
              <a:t>Selected References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r>
              <a:rPr lang="en-US" sz="1100" smtClean="0">
                <a:latin typeface="Comic Sans MS" pitchFamily="66" charset="0"/>
              </a:rPr>
              <a:t>Abenhaim L, Rossignol M, Valat J, et al. The role of activity in the therapeutic management of back pain: report of the International Paris Task Force on Back Pain. </a:t>
            </a:r>
            <a:r>
              <a:rPr lang="en-US" sz="1100" i="1" smtClean="0">
                <a:latin typeface="Comic Sans MS" pitchFamily="66" charset="0"/>
              </a:rPr>
              <a:t>Spine</a:t>
            </a:r>
            <a:r>
              <a:rPr lang="en-US" sz="1100" smtClean="0">
                <a:latin typeface="Comic Sans MS" pitchFamily="66" charset="0"/>
              </a:rPr>
              <a:t>. 2000; 25(4S):1S-33S.</a:t>
            </a:r>
          </a:p>
          <a:p>
            <a:pPr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r>
              <a:rPr lang="en-US" sz="1100" smtClean="0">
                <a:latin typeface="Comic Sans MS" pitchFamily="66" charset="0"/>
              </a:rPr>
              <a:t>Choi BC, Pak AW, Choi JC, Choi EC. Daily step goal of 10,000 steps: a literature review. </a:t>
            </a:r>
            <a:r>
              <a:rPr lang="en-US" sz="1100" i="1" smtClean="0">
                <a:latin typeface="Comic Sans MS" pitchFamily="66" charset="0"/>
              </a:rPr>
              <a:t>Clin Invest Med</a:t>
            </a:r>
            <a:r>
              <a:rPr lang="en-US" sz="1100" smtClean="0">
                <a:latin typeface="Comic Sans MS" pitchFamily="66" charset="0"/>
              </a:rPr>
              <a:t>. 2007; 30(3):E146-51.</a:t>
            </a:r>
          </a:p>
          <a:p>
            <a:pPr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r>
              <a:rPr lang="en-US" sz="1100" smtClean="0">
                <a:latin typeface="Comic Sans MS" pitchFamily="66" charset="0"/>
              </a:rPr>
              <a:t>Gordon PM, Zizzi SJ, Pauline J. Use of a community trail among new and habitual exercisers: a preliminary assessment. </a:t>
            </a:r>
            <a:r>
              <a:rPr lang="en-US" sz="1100" i="1" smtClean="0">
                <a:latin typeface="Comic Sans MS" pitchFamily="66" charset="0"/>
              </a:rPr>
              <a:t>Prev Chronic Dis</a:t>
            </a:r>
            <a:r>
              <a:rPr lang="en-US" sz="1100" smtClean="0">
                <a:latin typeface="Comic Sans MS" pitchFamily="66" charset="0"/>
              </a:rPr>
              <a:t>. 2004; 1(4):A11.</a:t>
            </a:r>
          </a:p>
          <a:p>
            <a:pPr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r>
              <a:rPr lang="en-US" sz="1100" smtClean="0">
                <a:latin typeface="Comic Sans MS" pitchFamily="66" charset="0"/>
              </a:rPr>
              <a:t>Hakim A, Curb JD, Petrovitch H, et al. Effects of walking on coronary heart disease in elderly men: the Honolulu Heart Program, clinical investigation and reports.</a:t>
            </a:r>
            <a:r>
              <a:rPr lang="en-US" sz="1100" b="1" smtClean="0">
                <a:latin typeface="Comic Sans MS" pitchFamily="66" charset="0"/>
              </a:rPr>
              <a:t> </a:t>
            </a:r>
            <a:r>
              <a:rPr lang="en-US" sz="1100" smtClean="0">
                <a:latin typeface="Comic Sans MS" pitchFamily="66" charset="0"/>
              </a:rPr>
              <a:t>C</a:t>
            </a:r>
            <a:r>
              <a:rPr lang="en-US" sz="1100" i="1" smtClean="0">
                <a:latin typeface="Comic Sans MS" pitchFamily="66" charset="0"/>
              </a:rPr>
              <a:t>irculation.</a:t>
            </a:r>
            <a:r>
              <a:rPr lang="en-US" sz="1100" smtClean="0">
                <a:latin typeface="Comic Sans MS" pitchFamily="66" charset="0"/>
              </a:rPr>
              <a:t> 1999; 100:9-13. </a:t>
            </a:r>
          </a:p>
          <a:p>
            <a:pPr>
              <a:buFontTx/>
              <a:buNone/>
            </a:pPr>
            <a:endParaRPr lang="en-US" sz="600" smtClean="0">
              <a:latin typeface="Comic Sans MS" pitchFamily="66" charset="0"/>
              <a:hlinkClick r:id="rId3"/>
            </a:endParaRPr>
          </a:p>
          <a:p>
            <a:r>
              <a:rPr lang="en-US" sz="1100" smtClean="0">
                <a:latin typeface="Comic Sans MS" pitchFamily="66" charset="0"/>
              </a:rPr>
              <a:t>Kramer AF, Erickson KI, Colcombe SJ. Exercise, cognition, and the aging brain.</a:t>
            </a:r>
            <a:r>
              <a:rPr lang="en-US" sz="1100" b="1" smtClean="0">
                <a:latin typeface="Comic Sans MS" pitchFamily="66" charset="0"/>
              </a:rPr>
              <a:t> </a:t>
            </a:r>
            <a:r>
              <a:rPr lang="en-US" sz="1100" i="1" smtClean="0">
                <a:latin typeface="Comic Sans MS" pitchFamily="66" charset="0"/>
              </a:rPr>
              <a:t>J Appl Physiol</a:t>
            </a:r>
            <a:r>
              <a:rPr lang="en-US" sz="1100" smtClean="0">
                <a:latin typeface="Comic Sans MS" pitchFamily="66" charset="0"/>
              </a:rPr>
              <a:t>. 2006; 101:1237-42</a:t>
            </a:r>
            <a:r>
              <a:rPr lang="en-US" sz="1100" b="1" smtClean="0">
                <a:latin typeface="Comic Sans MS" pitchFamily="66" charset="0"/>
              </a:rPr>
              <a:t>. </a:t>
            </a:r>
          </a:p>
          <a:p>
            <a:pPr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r>
              <a:rPr lang="en-US" sz="1100" smtClean="0">
                <a:latin typeface="Comic Sans MS" pitchFamily="66" charset="0"/>
              </a:rPr>
              <a:t>Lamoth CJ, Meijer OG, Wuisman PI, et al. Pelvis-thorax coordination in the transverse plane during walking in persons with nonspecific low back pain.</a:t>
            </a:r>
            <a:r>
              <a:rPr lang="en-US" sz="1100" b="1" smtClean="0">
                <a:latin typeface="Comic Sans MS" pitchFamily="66" charset="0"/>
              </a:rPr>
              <a:t> </a:t>
            </a:r>
            <a:r>
              <a:rPr lang="en-US" sz="1100" i="1" smtClean="0">
                <a:latin typeface="Comic Sans MS" pitchFamily="66" charset="0"/>
              </a:rPr>
              <a:t>Spine</a:t>
            </a:r>
            <a:r>
              <a:rPr lang="en-US" sz="1100" smtClean="0">
                <a:latin typeface="Comic Sans MS" pitchFamily="66" charset="0"/>
              </a:rPr>
              <a:t>. 2002; 27(4):E92-9.</a:t>
            </a:r>
          </a:p>
          <a:p>
            <a:pPr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r>
              <a:rPr lang="en-US" sz="1100" smtClean="0">
                <a:latin typeface="Comic Sans MS" pitchFamily="66" charset="0"/>
              </a:rPr>
              <a:t>Lee IM, Buchner DM. The importance of walking to public health.</a:t>
            </a:r>
            <a:r>
              <a:rPr lang="en-US" sz="1100" b="1" smtClean="0">
                <a:latin typeface="Comic Sans MS" pitchFamily="66" charset="0"/>
              </a:rPr>
              <a:t> </a:t>
            </a:r>
            <a:r>
              <a:rPr lang="en-US" sz="1100" i="1" smtClean="0">
                <a:latin typeface="Comic Sans MS" pitchFamily="66" charset="0"/>
              </a:rPr>
              <a:t>Medicine &amp; Science in Sports &amp; Exercise</a:t>
            </a:r>
            <a:r>
              <a:rPr lang="en-US" sz="1100" smtClean="0">
                <a:latin typeface="Comic Sans MS" pitchFamily="66" charset="0"/>
              </a:rPr>
              <a:t>. 2008; 40(7):S512-8.</a:t>
            </a:r>
          </a:p>
          <a:p>
            <a:pPr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r>
              <a:rPr lang="en-US" sz="1100" smtClean="0">
                <a:latin typeface="Comic Sans MS" pitchFamily="66" charset="0"/>
              </a:rPr>
              <a:t>Librett JJ, Yore MM, Schmid TL. Characteristics of physical activity levels among trail users in a U.S. national sample. </a:t>
            </a:r>
            <a:r>
              <a:rPr lang="en-US" sz="1100" i="1" smtClean="0">
                <a:latin typeface="Comic Sans MS" pitchFamily="66" charset="0"/>
              </a:rPr>
              <a:t>Am J Prev Med</a:t>
            </a:r>
            <a:r>
              <a:rPr lang="en-US" sz="1100" smtClean="0">
                <a:latin typeface="Comic Sans MS" pitchFamily="66" charset="0"/>
              </a:rPr>
              <a:t>. 2006; 31(5):399-405.</a:t>
            </a:r>
          </a:p>
          <a:p>
            <a:pPr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r>
              <a:rPr lang="en-US" sz="1100" smtClean="0">
                <a:latin typeface="Comic Sans MS" pitchFamily="66" charset="0"/>
              </a:rPr>
              <a:t>Manson JE, et. al.</a:t>
            </a:r>
            <a:r>
              <a:rPr lang="en-US" sz="1100" i="1" smtClean="0">
                <a:latin typeface="Comic Sans MS" pitchFamily="66" charset="0"/>
              </a:rPr>
              <a:t> </a:t>
            </a:r>
            <a:r>
              <a:rPr lang="en-US" sz="1100" smtClean="0">
                <a:latin typeface="Comic Sans MS" pitchFamily="66" charset="0"/>
              </a:rPr>
              <a:t>Walking compared with vigorous exercise for the prevention of cardiovascular events in women. </a:t>
            </a:r>
            <a:r>
              <a:rPr lang="en-US" sz="1100" i="1" smtClean="0">
                <a:latin typeface="Comic Sans MS" pitchFamily="66" charset="0"/>
              </a:rPr>
              <a:t>New England Journal of Medicine</a:t>
            </a:r>
            <a:r>
              <a:rPr lang="en-US" sz="1100" smtClean="0">
                <a:latin typeface="Comic Sans MS" pitchFamily="66" charset="0"/>
              </a:rPr>
              <a:t>. 2002; 347(10):716-725.</a:t>
            </a:r>
            <a:endParaRPr lang="en-US" sz="1000" smtClean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r>
              <a:rPr lang="en-US" sz="1100" smtClean="0">
                <a:latin typeface="Comic Sans MS" pitchFamily="66" charset="0"/>
              </a:rPr>
              <a:t>Penedo FJ, Dahn JR.</a:t>
            </a:r>
            <a:r>
              <a:rPr lang="en-US" sz="1100" b="1" smtClean="0">
                <a:latin typeface="Comic Sans MS" pitchFamily="66" charset="0"/>
              </a:rPr>
              <a:t> </a:t>
            </a:r>
            <a:r>
              <a:rPr lang="en-US" sz="1100" smtClean="0">
                <a:latin typeface="Comic Sans MS" pitchFamily="66" charset="0"/>
              </a:rPr>
              <a:t>Exercise and well-being: a review of mental and physical health benefits associated with physical activity.</a:t>
            </a:r>
            <a:r>
              <a:rPr lang="en-US" sz="1100" b="1" smtClean="0">
                <a:latin typeface="Comic Sans MS" pitchFamily="66" charset="0"/>
              </a:rPr>
              <a:t> </a:t>
            </a:r>
            <a:r>
              <a:rPr lang="en-US" sz="1100" i="1" smtClean="0">
                <a:latin typeface="Comic Sans MS" pitchFamily="66" charset="0"/>
              </a:rPr>
              <a:t>Current Opinion in Psychiatry</a:t>
            </a:r>
            <a:r>
              <a:rPr lang="en-US" sz="1100" smtClean="0">
                <a:latin typeface="Comic Sans MS" pitchFamily="66" charset="0"/>
              </a:rPr>
              <a:t>. 2005; 18(2):189-193.</a:t>
            </a:r>
          </a:p>
          <a:p>
            <a:pPr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r>
              <a:rPr lang="en-US" sz="1100" smtClean="0">
                <a:latin typeface="Comic Sans MS" pitchFamily="66" charset="0"/>
              </a:rPr>
              <a:t>Weiniger S. Strong walking in: </a:t>
            </a:r>
            <a:r>
              <a:rPr lang="en-US" sz="1100" i="1" smtClean="0">
                <a:latin typeface="Comic Sans MS" pitchFamily="66" charset="0"/>
              </a:rPr>
              <a:t>Stand Taller-Live Longer</a:t>
            </a:r>
            <a:r>
              <a:rPr lang="en-US" sz="1100" smtClean="0">
                <a:latin typeface="Comic Sans MS" pitchFamily="66" charset="0"/>
              </a:rPr>
              <a:t>. 2008; BodyZone Press. 202-3. ISBN-10: 0979713609.</a:t>
            </a:r>
          </a:p>
          <a:p>
            <a:pPr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r>
              <a:rPr lang="en-US" sz="1100" smtClean="0">
                <a:latin typeface="Comic Sans MS" pitchFamily="66" charset="0"/>
              </a:rPr>
              <a:t>Weuve J, Kang JH, Manson JE, et al. Physical activity, including walking, and cognitive function in older women.  </a:t>
            </a:r>
            <a:r>
              <a:rPr lang="en-US" sz="1100" i="1" smtClean="0">
                <a:latin typeface="Comic Sans MS" pitchFamily="66" charset="0"/>
              </a:rPr>
              <a:t>JAMA</a:t>
            </a:r>
            <a:r>
              <a:rPr lang="en-US" sz="1100" smtClean="0">
                <a:latin typeface="Comic Sans MS" pitchFamily="66" charset="0"/>
              </a:rPr>
              <a:t>. 2004; 292:1454-61. </a:t>
            </a:r>
            <a:endParaRPr lang="en-US" sz="1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2" name="Picture 6" descr="Firewood wom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228600"/>
            <a:ext cx="9144000" cy="6126163"/>
          </a:xfrm>
        </p:spPr>
      </p:pic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1524000" y="60198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Serious Walking Power - Kenya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smtClean="0">
                <a:latin typeface="Comic Sans MS" pitchFamily="66" charset="0"/>
              </a:rPr>
              <a:t>Walking - It’s Fun – Really! Try It!</a:t>
            </a:r>
          </a:p>
        </p:txBody>
      </p:sp>
      <p:pic>
        <p:nvPicPr>
          <p:cNvPr id="53250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600200"/>
            <a:ext cx="3297237" cy="4525963"/>
          </a:xfrm>
        </p:spPr>
      </p:pic>
      <p:pic>
        <p:nvPicPr>
          <p:cNvPr id="53251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1600200"/>
            <a:ext cx="31242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43434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Why Walking…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Comic Sans MS" pitchFamily="66" charset="0"/>
              </a:rPr>
              <a:t>Simple</a:t>
            </a:r>
            <a:r>
              <a:rPr lang="en-US" sz="2800" smtClean="0">
                <a:latin typeface="Comic Sans MS" pitchFamily="66" charset="0"/>
              </a:rPr>
              <a:t> – no instructors or membership needed.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Comic Sans MS" pitchFamily="66" charset="0"/>
              </a:rPr>
              <a:t>Inexpensive</a:t>
            </a:r>
            <a:r>
              <a:rPr lang="en-US" sz="2800" smtClean="0">
                <a:latin typeface="Comic Sans MS" pitchFamily="66" charset="0"/>
              </a:rPr>
              <a:t> – no special equipment involved.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Comic Sans MS" pitchFamily="66" charset="0"/>
              </a:rPr>
              <a:t>Achievable</a:t>
            </a:r>
            <a:r>
              <a:rPr lang="en-US" sz="2800" smtClean="0">
                <a:latin typeface="Comic Sans MS" pitchFamily="66" charset="0"/>
              </a:rPr>
              <a:t> – can be done nearly anywhere, anytime.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Comic Sans MS" pitchFamily="66" charset="0"/>
              </a:rPr>
              <a:t>Easy</a:t>
            </a:r>
            <a:r>
              <a:rPr lang="en-US" sz="2800" smtClean="0">
                <a:latin typeface="Comic Sans MS" pitchFamily="66" charset="0"/>
              </a:rPr>
              <a:t> – just get up and walk!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18435" name="Picture 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533400"/>
            <a:ext cx="416242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876800" cy="868363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Benefits of Walking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114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Improves balance, coordination  and spinal health.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Increases aerobic fitness – improves heart and lungs function and aids in weight-loss.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Decreases bone loss.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Improves blood and lymph circulation.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Boosts mood, alertness and energy levels.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20483" name="Picture 12" descr="IMG_049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5488" y="457200"/>
            <a:ext cx="440055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39624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How to Walk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3962400" cy="57912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Maintain upright posture throughout - head up and body balanced.</a:t>
            </a:r>
          </a:p>
          <a:p>
            <a:pPr eaLnBrk="1" hangingPunct="1"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Slightly increase your arm swing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 (hand crosses over mid-line of body).</a:t>
            </a:r>
          </a:p>
          <a:p>
            <a:pPr eaLnBrk="1" hangingPunct="1"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Stride out briskly with relaxed hips.</a:t>
            </a:r>
          </a:p>
          <a:p>
            <a:pPr eaLnBrk="1" hangingPunct="1"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8" y="609600"/>
            <a:ext cx="437038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>
          <a:xfrm>
            <a:off x="-228600" y="304800"/>
            <a:ext cx="44196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Directions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omic Sans MS" pitchFamily="66" charset="0"/>
              </a:rPr>
              <a:t>Try walking 10 minutes in one direction - turn around, walk 10 minutes back.</a:t>
            </a:r>
          </a:p>
          <a:p>
            <a:pPr eaLnBrk="1" hangingPunct="1">
              <a:buFontTx/>
              <a:buNone/>
            </a:pPr>
            <a:endParaRPr lang="en-US" sz="800" smtClean="0">
              <a:latin typeface="Comic Sans MS" pitchFamily="66" charset="0"/>
            </a:endParaRP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You’re done!</a:t>
            </a:r>
            <a:endParaRPr lang="en-US" sz="2400" smtClean="0"/>
          </a:p>
          <a:p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If you experience any discomfort, check with your healthcare provider.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pic>
        <p:nvPicPr>
          <p:cNvPr id="24582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56088" y="838200"/>
            <a:ext cx="4525962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31242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Walking Thoughts…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886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Dress for the weather – consider heat/cold/rain/snow.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Sunshine increases healthful Vitamin D – on long walks clothing helps  to prevent overexposure.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Drink enough water before and after you walk.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Comic Sans MS" pitchFamily="66" charset="0"/>
            </a:endParaRPr>
          </a:p>
        </p:txBody>
      </p:sp>
      <p:pic>
        <p:nvPicPr>
          <p:cNvPr id="2662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08513" y="685800"/>
            <a:ext cx="4283075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5720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More Tips</a:t>
            </a:r>
            <a:r>
              <a:rPr lang="en-US" smtClean="0"/>
              <a:t>…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Wear supportive, shock-absorbing footwear.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Record your time in your wellness exercise diary.</a:t>
            </a:r>
            <a:endParaRPr lang="en-US" sz="1000" smtClean="0">
              <a:latin typeface="Comic Sans MS" pitchFamily="66" charset="0"/>
            </a:endParaRP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Consider walking with a friend.</a:t>
            </a:r>
          </a:p>
        </p:txBody>
      </p:sp>
      <p:pic>
        <p:nvPicPr>
          <p:cNvPr id="28675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066800"/>
            <a:ext cx="4716463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3962400" cy="1143000"/>
          </a:xfrm>
        </p:spPr>
        <p:txBody>
          <a:bodyPr/>
          <a:lstStyle/>
          <a:p>
            <a:r>
              <a:rPr lang="en-US" sz="4000" smtClean="0">
                <a:latin typeface="Comic Sans MS" pitchFamily="66" charset="0"/>
              </a:rPr>
              <a:t>Walking with Friends…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A walking partner is a good idea.</a:t>
            </a:r>
          </a:p>
          <a:p>
            <a:r>
              <a:rPr lang="en-US" sz="2800" smtClean="0">
                <a:latin typeface="Comic Sans MS" pitchFamily="66" charset="0"/>
              </a:rPr>
              <a:t>It’s more fun and more safe to walk with friends.</a:t>
            </a:r>
          </a:p>
          <a:p>
            <a:r>
              <a:rPr lang="en-US" sz="2800" smtClean="0">
                <a:latin typeface="Comic Sans MS" pitchFamily="66" charset="0"/>
              </a:rPr>
              <a:t>Walk your kids to school and back.</a:t>
            </a:r>
          </a:p>
          <a:p>
            <a:r>
              <a:rPr lang="en-US" sz="2800" smtClean="0">
                <a:latin typeface="Comic Sans MS" pitchFamily="66" charset="0"/>
              </a:rPr>
              <a:t>Walk and talk with your spouse.</a:t>
            </a:r>
          </a:p>
          <a:p>
            <a:endParaRPr lang="en-US" sz="2800" smtClean="0">
              <a:latin typeface="Comic Sans MS" pitchFamily="66" charset="0"/>
            </a:endParaRPr>
          </a:p>
          <a:p>
            <a:endParaRPr lang="en-US" sz="2800" smtClean="0">
              <a:latin typeface="Comic Sans MS" pitchFamily="66" charset="0"/>
            </a:endParaRPr>
          </a:p>
        </p:txBody>
      </p:sp>
      <p:pic>
        <p:nvPicPr>
          <p:cNvPr id="30723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470275"/>
            <a:ext cx="4343400" cy="3136900"/>
          </a:xfrm>
        </p:spPr>
      </p:pic>
      <p:pic>
        <p:nvPicPr>
          <p:cNvPr id="30727" name="Picture 7" descr="Picture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457200"/>
            <a:ext cx="4343400" cy="2725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For Further Progress ...</a:t>
            </a:r>
          </a:p>
        </p:txBody>
      </p:sp>
      <p:sp>
        <p:nvSpPr>
          <p:cNvPr id="3277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7526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omic Sans MS" pitchFamily="66" charset="0"/>
              </a:rPr>
              <a:t>Gradually increase your distance, speed and/or time.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Vary your pace with fast and slow intervals.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Park at the far end of the parking lot.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Use the stairs whenever possible.</a:t>
            </a:r>
          </a:p>
          <a:p>
            <a:endParaRPr lang="en-US" sz="2800" smtClean="0"/>
          </a:p>
        </p:txBody>
      </p:sp>
      <p:pic>
        <p:nvPicPr>
          <p:cNvPr id="32771" name="Picture 10" descr="IMG_04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33400"/>
            <a:ext cx="4306888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764</Words>
  <Application>Microsoft Office PowerPoint</Application>
  <PresentationFormat>On-screen Show (4:3)</PresentationFormat>
  <Paragraphs>88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Presentation</vt:lpstr>
      <vt:lpstr> Just Start Walking!</vt:lpstr>
      <vt:lpstr>Why Walking…</vt:lpstr>
      <vt:lpstr>Benefits of Walking</vt:lpstr>
      <vt:lpstr>How to Walk</vt:lpstr>
      <vt:lpstr>Directions</vt:lpstr>
      <vt:lpstr>Walking Thoughts…</vt:lpstr>
      <vt:lpstr>More Tips…</vt:lpstr>
      <vt:lpstr>Walking with Friends…</vt:lpstr>
      <vt:lpstr>For Further Progress ...</vt:lpstr>
      <vt:lpstr>For Reinforcement and Relaxation…</vt:lpstr>
      <vt:lpstr>Slide 11</vt:lpstr>
      <vt:lpstr>Happy Walking! Enjoy Your Day!</vt:lpstr>
      <vt:lpstr>Walking around the World – Send Us Your Pictures</vt:lpstr>
      <vt:lpstr>Selected References</vt:lpstr>
      <vt:lpstr>Slide 15</vt:lpstr>
      <vt:lpstr>Walking - It’s Fun – Really! Try 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start Walking!</dc:title>
  <dc:creator>John K. Hyland</dc:creator>
  <cp:lastModifiedBy>Quilter</cp:lastModifiedBy>
  <cp:revision>106</cp:revision>
  <dcterms:created xsi:type="dcterms:W3CDTF">2009-12-06T12:24:29Z</dcterms:created>
  <dcterms:modified xsi:type="dcterms:W3CDTF">2010-12-06T22:21:43Z</dcterms:modified>
</cp:coreProperties>
</file>