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57"/>
  </p:notesMasterIdLst>
  <p:sldIdLst>
    <p:sldId id="256" r:id="rId2"/>
    <p:sldId id="259" r:id="rId3"/>
    <p:sldId id="260" r:id="rId4"/>
    <p:sldId id="261" r:id="rId5"/>
    <p:sldId id="262" r:id="rId6"/>
    <p:sldId id="263" r:id="rId7"/>
    <p:sldId id="264" r:id="rId8"/>
    <p:sldId id="265" r:id="rId9"/>
    <p:sldId id="303" r:id="rId10"/>
    <p:sldId id="304" r:id="rId11"/>
    <p:sldId id="305" r:id="rId12"/>
    <p:sldId id="266" r:id="rId13"/>
    <p:sldId id="307" r:id="rId14"/>
    <p:sldId id="268" r:id="rId15"/>
    <p:sldId id="270" r:id="rId16"/>
    <p:sldId id="269" r:id="rId17"/>
    <p:sldId id="271" r:id="rId18"/>
    <p:sldId id="272" r:id="rId19"/>
    <p:sldId id="273" r:id="rId20"/>
    <p:sldId id="274" r:id="rId21"/>
    <p:sldId id="308" r:id="rId22"/>
    <p:sldId id="275" r:id="rId23"/>
    <p:sldId id="276" r:id="rId24"/>
    <p:sldId id="277" r:id="rId25"/>
    <p:sldId id="278" r:id="rId26"/>
    <p:sldId id="279" r:id="rId27"/>
    <p:sldId id="309" r:id="rId28"/>
    <p:sldId id="310" r:id="rId29"/>
    <p:sldId id="311" r:id="rId30"/>
    <p:sldId id="280" r:id="rId31"/>
    <p:sldId id="312" r:id="rId32"/>
    <p:sldId id="313"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14"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AF77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07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77F6F7-4901-4038-ABBC-BF976FD558DD}" type="datetimeFigureOut">
              <a:rPr lang="en-US" smtClean="0"/>
              <a:pPr/>
              <a:t>3/15/2010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4173BF-EABC-4872-91CB-562BE281A04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4173BF-EABC-4872-91CB-562BE281A04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4173BF-EABC-4872-91CB-562BE281A04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4173BF-EABC-4872-91CB-562BE281A04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4173BF-EABC-4872-91CB-562BE281A04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4173BF-EABC-4872-91CB-562BE281A04B}"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47D4E51-E2E2-4358-888F-D8FF661AF2EF}" type="datetime1">
              <a:rPr lang="en-US" smtClean="0"/>
              <a:pPr/>
              <a:t>3/15/2010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Metzler &amp; Housner NASPE PETE 2009</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BF69BF4-BD43-4E82-8C5E-8817B15113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132B187-1902-4413-B953-B631307719EA}" type="datetime1">
              <a:rPr lang="en-US" smtClean="0"/>
              <a:pPr/>
              <a:t>3/15/2010</a:t>
            </a:fld>
            <a:endParaRPr lang="en-US"/>
          </a:p>
        </p:txBody>
      </p:sp>
      <p:sp>
        <p:nvSpPr>
          <p:cNvPr id="5" name="Footer Placeholder 4"/>
          <p:cNvSpPr>
            <a:spLocks noGrp="1"/>
          </p:cNvSpPr>
          <p:nvPr>
            <p:ph type="ftr" sz="quarter" idx="11"/>
          </p:nvPr>
        </p:nvSpPr>
        <p:spPr/>
        <p:txBody>
          <a:bodyPr/>
          <a:lstStyle>
            <a:extLst/>
          </a:lstStyle>
          <a:p>
            <a:r>
              <a:rPr lang="en-US" smtClean="0"/>
              <a:t>Metzler &amp; Housner NASPE PETE 2009</a:t>
            </a:r>
            <a:endParaRPr lang="en-US"/>
          </a:p>
        </p:txBody>
      </p:sp>
      <p:sp>
        <p:nvSpPr>
          <p:cNvPr id="6" name="Slide Number Placeholder 5"/>
          <p:cNvSpPr>
            <a:spLocks noGrp="1"/>
          </p:cNvSpPr>
          <p:nvPr>
            <p:ph type="sldNum" sz="quarter" idx="12"/>
          </p:nvPr>
        </p:nvSpPr>
        <p:spPr/>
        <p:txBody>
          <a:bodyPr/>
          <a:lstStyle>
            <a:extLst/>
          </a:lstStyle>
          <a:p>
            <a:fld id="{1BF69BF4-BD43-4E82-8C5E-8817B15113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660F8A-34DC-4A96-A39A-52927246A43E}" type="datetime1">
              <a:rPr lang="en-US" smtClean="0"/>
              <a:pPr/>
              <a:t>3/15/2010</a:t>
            </a:fld>
            <a:endParaRPr lang="en-US"/>
          </a:p>
        </p:txBody>
      </p:sp>
      <p:sp>
        <p:nvSpPr>
          <p:cNvPr id="5" name="Footer Placeholder 4"/>
          <p:cNvSpPr>
            <a:spLocks noGrp="1"/>
          </p:cNvSpPr>
          <p:nvPr>
            <p:ph type="ftr" sz="quarter" idx="11"/>
          </p:nvPr>
        </p:nvSpPr>
        <p:spPr/>
        <p:txBody>
          <a:bodyPr/>
          <a:lstStyle>
            <a:extLst/>
          </a:lstStyle>
          <a:p>
            <a:r>
              <a:rPr lang="en-US" smtClean="0"/>
              <a:t>Metzler &amp; Housner NASPE PETE 2009</a:t>
            </a:r>
            <a:endParaRPr lang="en-US"/>
          </a:p>
        </p:txBody>
      </p:sp>
      <p:sp>
        <p:nvSpPr>
          <p:cNvPr id="6" name="Slide Number Placeholder 5"/>
          <p:cNvSpPr>
            <a:spLocks noGrp="1"/>
          </p:cNvSpPr>
          <p:nvPr>
            <p:ph type="sldNum" sz="quarter" idx="12"/>
          </p:nvPr>
        </p:nvSpPr>
        <p:spPr/>
        <p:txBody>
          <a:bodyPr/>
          <a:lstStyle>
            <a:extLst/>
          </a:lstStyle>
          <a:p>
            <a:fld id="{1BF69BF4-BD43-4E82-8C5E-8817B15113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A2BBE4-6BC9-4D81-B442-F1BE05120A90}" type="datetime1">
              <a:rPr lang="en-US" smtClean="0"/>
              <a:pPr/>
              <a:t>3/15/2010</a:t>
            </a:fld>
            <a:endParaRPr lang="en-US"/>
          </a:p>
        </p:txBody>
      </p:sp>
      <p:sp>
        <p:nvSpPr>
          <p:cNvPr id="5" name="Footer Placeholder 4"/>
          <p:cNvSpPr>
            <a:spLocks noGrp="1"/>
          </p:cNvSpPr>
          <p:nvPr>
            <p:ph type="ftr" sz="quarter" idx="11"/>
          </p:nvPr>
        </p:nvSpPr>
        <p:spPr/>
        <p:txBody>
          <a:bodyPr/>
          <a:lstStyle>
            <a:extLst/>
          </a:lstStyle>
          <a:p>
            <a:r>
              <a:rPr lang="en-US" smtClean="0"/>
              <a:t>Metzler &amp; Housner NASPE PETE 2009</a:t>
            </a:r>
            <a:endParaRPr lang="en-US"/>
          </a:p>
        </p:txBody>
      </p:sp>
      <p:sp>
        <p:nvSpPr>
          <p:cNvPr id="6" name="Slide Number Placeholder 5"/>
          <p:cNvSpPr>
            <a:spLocks noGrp="1"/>
          </p:cNvSpPr>
          <p:nvPr>
            <p:ph type="sldNum" sz="quarter" idx="12"/>
          </p:nvPr>
        </p:nvSpPr>
        <p:spPr/>
        <p:txBody>
          <a:bodyPr/>
          <a:lstStyle>
            <a:extLst/>
          </a:lstStyle>
          <a:p>
            <a:fld id="{1BF69BF4-BD43-4E82-8C5E-8817B15113BF}"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3651094-9EFE-4088-AFB3-43F879160DCD}" type="datetime1">
              <a:rPr lang="en-US" smtClean="0"/>
              <a:pPr/>
              <a:t>3/15/2010</a:t>
            </a:fld>
            <a:endParaRPr lang="en-US"/>
          </a:p>
        </p:txBody>
      </p:sp>
      <p:sp>
        <p:nvSpPr>
          <p:cNvPr id="5" name="Footer Placeholder 4"/>
          <p:cNvSpPr>
            <a:spLocks noGrp="1"/>
          </p:cNvSpPr>
          <p:nvPr>
            <p:ph type="ftr" sz="quarter" idx="11"/>
          </p:nvPr>
        </p:nvSpPr>
        <p:spPr/>
        <p:txBody>
          <a:bodyPr/>
          <a:lstStyle>
            <a:extLst/>
          </a:lstStyle>
          <a:p>
            <a:r>
              <a:rPr lang="en-US" smtClean="0"/>
              <a:t>Metzler &amp; Housner NASPE PETE 2009</a:t>
            </a:r>
            <a:endParaRPr lang="en-US"/>
          </a:p>
        </p:txBody>
      </p:sp>
      <p:sp>
        <p:nvSpPr>
          <p:cNvPr id="6" name="Slide Number Placeholder 5"/>
          <p:cNvSpPr>
            <a:spLocks noGrp="1"/>
          </p:cNvSpPr>
          <p:nvPr>
            <p:ph type="sldNum" sz="quarter" idx="12"/>
          </p:nvPr>
        </p:nvSpPr>
        <p:spPr/>
        <p:txBody>
          <a:bodyPr/>
          <a:lstStyle>
            <a:extLst/>
          </a:lstStyle>
          <a:p>
            <a:fld id="{1BF69BF4-BD43-4E82-8C5E-8817B15113BF}"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4B8F4BB-A70F-4554-8461-79783A9C3B1C}" type="datetime1">
              <a:rPr lang="en-US" smtClean="0"/>
              <a:pPr/>
              <a:t>3/15/2010</a:t>
            </a:fld>
            <a:endParaRPr lang="en-US"/>
          </a:p>
        </p:txBody>
      </p:sp>
      <p:sp>
        <p:nvSpPr>
          <p:cNvPr id="6" name="Footer Placeholder 5"/>
          <p:cNvSpPr>
            <a:spLocks noGrp="1"/>
          </p:cNvSpPr>
          <p:nvPr>
            <p:ph type="ftr" sz="quarter" idx="11"/>
          </p:nvPr>
        </p:nvSpPr>
        <p:spPr/>
        <p:txBody>
          <a:bodyPr/>
          <a:lstStyle>
            <a:extLst/>
          </a:lstStyle>
          <a:p>
            <a:r>
              <a:rPr lang="en-US" smtClean="0"/>
              <a:t>Metzler &amp; Housner NASPE PETE 2009</a:t>
            </a:r>
            <a:endParaRPr lang="en-US"/>
          </a:p>
        </p:txBody>
      </p:sp>
      <p:sp>
        <p:nvSpPr>
          <p:cNvPr id="7" name="Slide Number Placeholder 6"/>
          <p:cNvSpPr>
            <a:spLocks noGrp="1"/>
          </p:cNvSpPr>
          <p:nvPr>
            <p:ph type="sldNum" sz="quarter" idx="12"/>
          </p:nvPr>
        </p:nvSpPr>
        <p:spPr/>
        <p:txBody>
          <a:bodyPr/>
          <a:lstStyle>
            <a:extLst/>
          </a:lstStyle>
          <a:p>
            <a:fld id="{1BF69BF4-BD43-4E82-8C5E-8817B15113BF}"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5DFAF4A-8C1D-46DB-9E97-5051012ED2B7}" type="datetime1">
              <a:rPr lang="en-US" smtClean="0"/>
              <a:pPr/>
              <a:t>3/15/2010</a:t>
            </a:fld>
            <a:endParaRPr lang="en-US"/>
          </a:p>
        </p:txBody>
      </p:sp>
      <p:sp>
        <p:nvSpPr>
          <p:cNvPr id="8" name="Footer Placeholder 7"/>
          <p:cNvSpPr>
            <a:spLocks noGrp="1"/>
          </p:cNvSpPr>
          <p:nvPr>
            <p:ph type="ftr" sz="quarter" idx="11"/>
          </p:nvPr>
        </p:nvSpPr>
        <p:spPr/>
        <p:txBody>
          <a:bodyPr/>
          <a:lstStyle>
            <a:extLst/>
          </a:lstStyle>
          <a:p>
            <a:r>
              <a:rPr lang="en-US" smtClean="0"/>
              <a:t>Metzler &amp; Housner NASPE PETE 2009</a:t>
            </a:r>
            <a:endParaRPr lang="en-US"/>
          </a:p>
        </p:txBody>
      </p:sp>
      <p:sp>
        <p:nvSpPr>
          <p:cNvPr id="9" name="Slide Number Placeholder 8"/>
          <p:cNvSpPr>
            <a:spLocks noGrp="1"/>
          </p:cNvSpPr>
          <p:nvPr>
            <p:ph type="sldNum" sz="quarter" idx="12"/>
          </p:nvPr>
        </p:nvSpPr>
        <p:spPr/>
        <p:txBody>
          <a:bodyPr/>
          <a:lstStyle>
            <a:extLst/>
          </a:lstStyle>
          <a:p>
            <a:fld id="{1BF69BF4-BD43-4E82-8C5E-8817B15113B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6DC4B39-449E-4B80-AF5D-8C84C46F109B}" type="datetime1">
              <a:rPr lang="en-US" smtClean="0"/>
              <a:pPr/>
              <a:t>3/15/2010</a:t>
            </a:fld>
            <a:endParaRPr lang="en-US"/>
          </a:p>
        </p:txBody>
      </p:sp>
      <p:sp>
        <p:nvSpPr>
          <p:cNvPr id="4" name="Footer Placeholder 3"/>
          <p:cNvSpPr>
            <a:spLocks noGrp="1"/>
          </p:cNvSpPr>
          <p:nvPr>
            <p:ph type="ftr" sz="quarter" idx="11"/>
          </p:nvPr>
        </p:nvSpPr>
        <p:spPr/>
        <p:txBody>
          <a:bodyPr/>
          <a:lstStyle>
            <a:extLst/>
          </a:lstStyle>
          <a:p>
            <a:r>
              <a:rPr lang="en-US" smtClean="0"/>
              <a:t>Metzler &amp; Housner NASPE PETE 2009</a:t>
            </a:r>
            <a:endParaRPr lang="en-US"/>
          </a:p>
        </p:txBody>
      </p:sp>
      <p:sp>
        <p:nvSpPr>
          <p:cNvPr id="5" name="Slide Number Placeholder 4"/>
          <p:cNvSpPr>
            <a:spLocks noGrp="1"/>
          </p:cNvSpPr>
          <p:nvPr>
            <p:ph type="sldNum" sz="quarter" idx="12"/>
          </p:nvPr>
        </p:nvSpPr>
        <p:spPr/>
        <p:txBody>
          <a:bodyPr/>
          <a:lstStyle>
            <a:extLst/>
          </a:lstStyle>
          <a:p>
            <a:fld id="{1BF69BF4-BD43-4E82-8C5E-8817B15113BF}"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D12EE64-3281-4692-9730-CD0CFD86FAD7}" type="datetime1">
              <a:rPr lang="en-US" smtClean="0"/>
              <a:pPr/>
              <a:t>3/15/2010</a:t>
            </a:fld>
            <a:endParaRPr lang="en-US"/>
          </a:p>
        </p:txBody>
      </p:sp>
      <p:sp>
        <p:nvSpPr>
          <p:cNvPr id="3" name="Footer Placeholder 2"/>
          <p:cNvSpPr>
            <a:spLocks noGrp="1"/>
          </p:cNvSpPr>
          <p:nvPr>
            <p:ph type="ftr" sz="quarter" idx="11"/>
          </p:nvPr>
        </p:nvSpPr>
        <p:spPr/>
        <p:txBody>
          <a:bodyPr/>
          <a:lstStyle>
            <a:extLst/>
          </a:lstStyle>
          <a:p>
            <a:r>
              <a:rPr lang="en-US" smtClean="0"/>
              <a:t>Metzler &amp; Housner NASPE PETE 2009</a:t>
            </a:r>
            <a:endParaRPr lang="en-US"/>
          </a:p>
        </p:txBody>
      </p:sp>
      <p:sp>
        <p:nvSpPr>
          <p:cNvPr id="4" name="Slide Number Placeholder 3"/>
          <p:cNvSpPr>
            <a:spLocks noGrp="1"/>
          </p:cNvSpPr>
          <p:nvPr>
            <p:ph type="sldNum" sz="quarter" idx="12"/>
          </p:nvPr>
        </p:nvSpPr>
        <p:spPr/>
        <p:txBody>
          <a:bodyPr/>
          <a:lstStyle>
            <a:extLst/>
          </a:lstStyle>
          <a:p>
            <a:fld id="{1BF69BF4-BD43-4E82-8C5E-8817B15113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33D255B-516A-4D76-9FF0-BF046FD0DF16}" type="datetime1">
              <a:rPr lang="en-US" smtClean="0"/>
              <a:pPr/>
              <a:t>3/15/2010</a:t>
            </a:fld>
            <a:endParaRPr lang="en-US"/>
          </a:p>
        </p:txBody>
      </p:sp>
      <p:sp>
        <p:nvSpPr>
          <p:cNvPr id="6" name="Footer Placeholder 5"/>
          <p:cNvSpPr>
            <a:spLocks noGrp="1"/>
          </p:cNvSpPr>
          <p:nvPr>
            <p:ph type="ftr" sz="quarter" idx="11"/>
          </p:nvPr>
        </p:nvSpPr>
        <p:spPr/>
        <p:txBody>
          <a:bodyPr/>
          <a:lstStyle>
            <a:extLst/>
          </a:lstStyle>
          <a:p>
            <a:r>
              <a:rPr lang="en-US" smtClean="0"/>
              <a:t>Metzler &amp; Housner NASPE PETE 2009</a:t>
            </a:r>
            <a:endParaRPr lang="en-US"/>
          </a:p>
        </p:txBody>
      </p:sp>
      <p:sp>
        <p:nvSpPr>
          <p:cNvPr id="7" name="Slide Number Placeholder 6"/>
          <p:cNvSpPr>
            <a:spLocks noGrp="1"/>
          </p:cNvSpPr>
          <p:nvPr>
            <p:ph type="sldNum" sz="quarter" idx="12"/>
          </p:nvPr>
        </p:nvSpPr>
        <p:spPr/>
        <p:txBody>
          <a:bodyPr/>
          <a:lstStyle>
            <a:extLst/>
          </a:lstStyle>
          <a:p>
            <a:fld id="{1BF69BF4-BD43-4E82-8C5E-8817B15113B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8761DBF-DF69-4A39-A822-0C3DEC7B4AA8}" type="datetime1">
              <a:rPr lang="en-US" smtClean="0"/>
              <a:pPr/>
              <a:t>3/15/2010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Metzler &amp; Housner NASPE PETE 2009</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BF69BF4-BD43-4E82-8C5E-8817B15113BF}"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AC9AB39-3CBF-42E0-8849-432A9A76DBED}" type="datetime1">
              <a:rPr lang="en-US" smtClean="0"/>
              <a:pPr/>
              <a:t>3/15/2010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Metzler &amp; Housner NASPE PETE 2009</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BF69BF4-BD43-4E82-8C5E-8817B15113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3048000"/>
          </a:xfrm>
        </p:spPr>
        <p:txBody>
          <a:bodyPr>
            <a:normAutofit fontScale="90000"/>
          </a:bodyPr>
          <a:lstStyle/>
          <a:p>
            <a:pPr algn="l"/>
            <a:r>
              <a:rPr lang="en-US" sz="3600" dirty="0" smtClean="0"/>
              <a:t>That was Then…This is Now:</a:t>
            </a:r>
            <a:br>
              <a:rPr lang="en-US" sz="3600" dirty="0" smtClean="0"/>
            </a:br>
            <a:r>
              <a:rPr lang="en-US" sz="3600" dirty="0" smtClean="0"/>
              <a:t/>
            </a:r>
            <a:br>
              <a:rPr lang="en-US" sz="3600" dirty="0" smtClean="0"/>
            </a:br>
            <a:r>
              <a:rPr lang="en-US" sz="3600" dirty="0" smtClean="0"/>
              <a:t>Celebrating PETE’s Past While Facing The Challenges In Its Future</a:t>
            </a:r>
            <a:br>
              <a:rPr lang="en-US" sz="3600" dirty="0" smtClean="0"/>
            </a:br>
            <a:endParaRPr lang="en-US" sz="3600" dirty="0"/>
          </a:p>
        </p:txBody>
      </p:sp>
      <p:sp>
        <p:nvSpPr>
          <p:cNvPr id="3" name="Subtitle 2"/>
          <p:cNvSpPr>
            <a:spLocks noGrp="1"/>
          </p:cNvSpPr>
          <p:nvPr>
            <p:ph type="subTitle" idx="1"/>
          </p:nvPr>
        </p:nvSpPr>
        <p:spPr>
          <a:xfrm>
            <a:off x="1676400" y="3429000"/>
            <a:ext cx="6705600" cy="1199704"/>
          </a:xfrm>
        </p:spPr>
        <p:txBody>
          <a:bodyPr>
            <a:noAutofit/>
          </a:bodyPr>
          <a:lstStyle/>
          <a:p>
            <a:pPr algn="l"/>
            <a:endParaRPr lang="en-US" sz="1600" b="1" dirty="0" smtClean="0"/>
          </a:p>
          <a:p>
            <a:pPr algn="l"/>
            <a:r>
              <a:rPr lang="en-US" sz="1600" b="1" dirty="0" smtClean="0"/>
              <a:t>Mike Metzler</a:t>
            </a:r>
          </a:p>
          <a:p>
            <a:pPr algn="l"/>
            <a:r>
              <a:rPr lang="en-US" sz="1600" b="1" dirty="0" smtClean="0"/>
              <a:t>Georgia State University</a:t>
            </a:r>
          </a:p>
          <a:p>
            <a:pPr algn="l"/>
            <a:r>
              <a:rPr lang="en-US" sz="1600" b="1" dirty="0" smtClean="0"/>
              <a:t>                                                          Lynn </a:t>
            </a:r>
            <a:r>
              <a:rPr lang="en-US" sz="1600" b="1" dirty="0" err="1" smtClean="0"/>
              <a:t>Housner</a:t>
            </a:r>
            <a:endParaRPr lang="en-US" sz="1600" b="1" dirty="0" smtClean="0"/>
          </a:p>
          <a:p>
            <a:pPr algn="l"/>
            <a:r>
              <a:rPr lang="en-US" sz="1600" b="1" dirty="0" smtClean="0"/>
              <a:t>                                           West Virginia University</a:t>
            </a:r>
            <a:endParaRPr lang="en-US" sz="1600" b="1" dirty="0"/>
          </a:p>
        </p:txBody>
      </p:sp>
      <p:pic>
        <p:nvPicPr>
          <p:cNvPr id="6" name="Picture 5" descr="Metzler 2010-02-1.JPG"/>
          <p:cNvPicPr>
            <a:picLocks noChangeAspect="1"/>
          </p:cNvPicPr>
          <p:nvPr/>
        </p:nvPicPr>
        <p:blipFill>
          <a:blip r:embed="rId3" cstate="print"/>
          <a:stretch>
            <a:fillRect/>
          </a:stretch>
        </p:blipFill>
        <p:spPr>
          <a:xfrm>
            <a:off x="304800" y="3505200"/>
            <a:ext cx="1371600" cy="1977486"/>
          </a:xfrm>
          <a:prstGeom prst="rect">
            <a:avLst/>
          </a:prstGeom>
        </p:spPr>
      </p:pic>
      <p:pic>
        <p:nvPicPr>
          <p:cNvPr id="7" name="Picture 6" descr="Housner_11_20_08 005-web.jpg"/>
          <p:cNvPicPr>
            <a:picLocks noChangeAspect="1"/>
          </p:cNvPicPr>
          <p:nvPr/>
        </p:nvPicPr>
        <p:blipFill>
          <a:blip r:embed="rId4" cstate="print"/>
          <a:stretch>
            <a:fillRect/>
          </a:stretch>
        </p:blipFill>
        <p:spPr>
          <a:xfrm>
            <a:off x="7010400" y="3505200"/>
            <a:ext cx="1950720" cy="1463040"/>
          </a:xfrm>
          <a:prstGeom prst="rect">
            <a:avLst/>
          </a:prstGeom>
        </p:spPr>
      </p:pic>
      <p:sp>
        <p:nvSpPr>
          <p:cNvPr id="8" name="TextBox 7"/>
          <p:cNvSpPr txBox="1"/>
          <p:nvPr/>
        </p:nvSpPr>
        <p:spPr>
          <a:xfrm>
            <a:off x="1143000" y="5867400"/>
            <a:ext cx="7173759" cy="646331"/>
          </a:xfrm>
          <a:prstGeom prst="rect">
            <a:avLst/>
          </a:prstGeom>
          <a:noFill/>
        </p:spPr>
        <p:txBody>
          <a:bodyPr wrap="none" rtlCol="0">
            <a:spAutoFit/>
          </a:bodyPr>
          <a:lstStyle/>
          <a:p>
            <a:pPr algn="ctr"/>
            <a:r>
              <a:rPr lang="en-US" dirty="0" smtClean="0"/>
              <a:t>Invited paper at the NASPE PETE Conference, Myrtle Beach, SC.</a:t>
            </a:r>
          </a:p>
          <a:p>
            <a:pPr algn="ctr"/>
            <a:r>
              <a:rPr lang="en-US" dirty="0" smtClean="0"/>
              <a:t>October, 2009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Research-based doctoral programs</a:t>
            </a:r>
          </a:p>
          <a:p>
            <a:pPr>
              <a:buNone/>
            </a:pPr>
            <a:endParaRPr lang="en-US" dirty="0" smtClean="0"/>
          </a:p>
          <a:p>
            <a:r>
              <a:rPr lang="en-US" dirty="0" err="1" smtClean="0"/>
              <a:t>Mosston’s</a:t>
            </a:r>
            <a:r>
              <a:rPr lang="en-US" dirty="0" smtClean="0"/>
              <a:t> Spectrum of Teaching Styles</a:t>
            </a:r>
          </a:p>
          <a:p>
            <a:pPr>
              <a:buNone/>
            </a:pPr>
            <a:endParaRPr lang="en-US" dirty="0" smtClean="0"/>
          </a:p>
          <a:p>
            <a:r>
              <a:rPr lang="en-US" dirty="0" smtClean="0"/>
              <a:t>Movement-based curriculums and instruction</a:t>
            </a:r>
          </a:p>
          <a:p>
            <a:pPr>
              <a:buNone/>
            </a:pPr>
            <a:endParaRPr lang="en-US" dirty="0" smtClean="0"/>
          </a:p>
          <a:p>
            <a:pPr>
              <a:buNone/>
            </a:pPr>
            <a:endParaRPr lang="en-US" dirty="0"/>
          </a:p>
        </p:txBody>
      </p:sp>
      <p:sp>
        <p:nvSpPr>
          <p:cNvPr id="3" name="Footer Placeholder 2"/>
          <p:cNvSpPr>
            <a:spLocks noGrp="1"/>
          </p:cNvSpPr>
          <p:nvPr>
            <p:ph type="ftr" sz="quarter" idx="11"/>
          </p:nvPr>
        </p:nvSpPr>
        <p:spPr>
          <a:xfrm>
            <a:off x="4114800" y="6407944"/>
            <a:ext cx="26159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10</a:t>
            </a:fld>
            <a:endParaRPr lang="en-US"/>
          </a:p>
        </p:txBody>
      </p:sp>
      <p:sp>
        <p:nvSpPr>
          <p:cNvPr id="5" name="Title 4"/>
          <p:cNvSpPr>
            <a:spLocks noGrp="1"/>
          </p:cNvSpPr>
          <p:nvPr>
            <p:ph type="title"/>
          </p:nvPr>
        </p:nvSpPr>
        <p:spPr/>
        <p:txBody>
          <a:bodyPr>
            <a:normAutofit/>
          </a:bodyPr>
          <a:lstStyle/>
          <a:p>
            <a:r>
              <a:rPr lang="en-US" sz="3600" dirty="0" smtClean="0"/>
              <a:t>PETE in the 1970s…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Research-based doctoral programs</a:t>
            </a:r>
          </a:p>
          <a:p>
            <a:pPr>
              <a:buNone/>
            </a:pPr>
            <a:endParaRPr lang="en-US" dirty="0" smtClean="0"/>
          </a:p>
          <a:p>
            <a:r>
              <a:rPr lang="en-US" dirty="0" err="1" smtClean="0"/>
              <a:t>Mosston’s</a:t>
            </a:r>
            <a:r>
              <a:rPr lang="en-US" dirty="0" smtClean="0"/>
              <a:t> Spectrum of Teaching Styles</a:t>
            </a:r>
          </a:p>
          <a:p>
            <a:pPr>
              <a:buNone/>
            </a:pPr>
            <a:endParaRPr lang="en-US" dirty="0" smtClean="0"/>
          </a:p>
          <a:p>
            <a:r>
              <a:rPr lang="en-US" dirty="0" smtClean="0"/>
              <a:t>Movement-based curriculums and instruction</a:t>
            </a:r>
          </a:p>
          <a:p>
            <a:pPr>
              <a:buNone/>
            </a:pPr>
            <a:endParaRPr lang="en-US" dirty="0" smtClean="0"/>
          </a:p>
          <a:p>
            <a:r>
              <a:rPr lang="en-US" dirty="0" smtClean="0"/>
              <a:t>Others</a:t>
            </a:r>
          </a:p>
          <a:p>
            <a:pPr>
              <a:buNone/>
            </a:pPr>
            <a:endParaRPr lang="en-US" dirty="0"/>
          </a:p>
        </p:txBody>
      </p:sp>
      <p:sp>
        <p:nvSpPr>
          <p:cNvPr id="3" name="Footer Placeholder 2"/>
          <p:cNvSpPr>
            <a:spLocks noGrp="1"/>
          </p:cNvSpPr>
          <p:nvPr>
            <p:ph type="ftr" sz="quarter" idx="11"/>
          </p:nvPr>
        </p:nvSpPr>
        <p:spPr>
          <a:xfrm>
            <a:off x="4191000" y="6407944"/>
            <a:ext cx="2539753" cy="365125"/>
          </a:xfrm>
        </p:spPr>
        <p:txBody>
          <a:bodyPr/>
          <a:lstStyle/>
          <a:p>
            <a:r>
              <a:rPr lang="en-US" smtClean="0"/>
              <a:t>Metzler &amp; Housner NASPE PETE 2009</a:t>
            </a:r>
            <a:endParaRPr lang="en-US"/>
          </a:p>
        </p:txBody>
      </p:sp>
      <p:sp>
        <p:nvSpPr>
          <p:cNvPr id="4" name="Slide Number Placeholder 3"/>
          <p:cNvSpPr>
            <a:spLocks noGrp="1"/>
          </p:cNvSpPr>
          <p:nvPr>
            <p:ph type="sldNum" sz="quarter" idx="12"/>
          </p:nvPr>
        </p:nvSpPr>
        <p:spPr/>
        <p:txBody>
          <a:bodyPr/>
          <a:lstStyle/>
          <a:p>
            <a:fld id="{1BF69BF4-BD43-4E82-8C5E-8817B15113BF}" type="slidenum">
              <a:rPr lang="en-US" smtClean="0"/>
              <a:pPr/>
              <a:t>11</a:t>
            </a:fld>
            <a:endParaRPr lang="en-US"/>
          </a:p>
        </p:txBody>
      </p:sp>
      <p:sp>
        <p:nvSpPr>
          <p:cNvPr id="5" name="Title 4"/>
          <p:cNvSpPr>
            <a:spLocks noGrp="1"/>
          </p:cNvSpPr>
          <p:nvPr>
            <p:ph type="title"/>
          </p:nvPr>
        </p:nvSpPr>
        <p:spPr/>
        <p:txBody>
          <a:bodyPr>
            <a:normAutofit/>
          </a:bodyPr>
          <a:lstStyle/>
          <a:p>
            <a:r>
              <a:rPr lang="en-US" sz="3600" dirty="0" smtClean="0"/>
              <a:t>PETE in the 1970s…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additive="base">
                                        <p:cTn id="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Expanding  scope of inquiry and knowledge base</a:t>
            </a:r>
          </a:p>
          <a:p>
            <a:pPr>
              <a:buNone/>
            </a:pPr>
            <a:endParaRPr lang="en-US" dirty="0" smtClean="0"/>
          </a:p>
          <a:p>
            <a:pPr>
              <a:buNone/>
            </a:pPr>
            <a:r>
              <a:rPr lang="en-US" i="1" dirty="0" smtClean="0"/>
              <a:t>	</a:t>
            </a:r>
          </a:p>
          <a:p>
            <a:pPr>
              <a:buNone/>
            </a:pPr>
            <a:endParaRPr lang="en-US" dirty="0"/>
          </a:p>
        </p:txBody>
      </p:sp>
      <p:sp>
        <p:nvSpPr>
          <p:cNvPr id="3" name="Footer Placeholder 2"/>
          <p:cNvSpPr>
            <a:spLocks noGrp="1"/>
          </p:cNvSpPr>
          <p:nvPr>
            <p:ph type="ftr" sz="quarter" idx="11"/>
          </p:nvPr>
        </p:nvSpPr>
        <p:spPr>
          <a:xfrm>
            <a:off x="4191000" y="6407944"/>
            <a:ext cx="25397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12</a:t>
            </a:fld>
            <a:endParaRPr lang="en-US"/>
          </a:p>
        </p:txBody>
      </p:sp>
      <p:sp>
        <p:nvSpPr>
          <p:cNvPr id="5" name="Title 4"/>
          <p:cNvSpPr>
            <a:spLocks noGrp="1"/>
          </p:cNvSpPr>
          <p:nvPr>
            <p:ph type="title"/>
          </p:nvPr>
        </p:nvSpPr>
        <p:spPr/>
        <p:txBody>
          <a:bodyPr>
            <a:normAutofit/>
          </a:bodyPr>
          <a:lstStyle/>
          <a:p>
            <a:r>
              <a:rPr lang="en-US" sz="3600" dirty="0" smtClean="0"/>
              <a:t>PETE in the 1980s…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Expanding  scope of inquiry and knowledge base</a:t>
            </a:r>
          </a:p>
          <a:p>
            <a:pPr>
              <a:buNone/>
            </a:pPr>
            <a:endParaRPr lang="en-US" dirty="0" smtClean="0"/>
          </a:p>
          <a:p>
            <a:r>
              <a:rPr lang="en-US" i="1" dirty="0" smtClean="0"/>
              <a:t>Journal of Teaching in Physical Education</a:t>
            </a:r>
          </a:p>
          <a:p>
            <a:pPr>
              <a:buNone/>
            </a:pPr>
            <a:r>
              <a:rPr lang="en-US" i="1" dirty="0" smtClean="0"/>
              <a:t>	</a:t>
            </a:r>
          </a:p>
          <a:p>
            <a:pPr>
              <a:buNone/>
            </a:pPr>
            <a:endParaRPr lang="en-US" dirty="0"/>
          </a:p>
        </p:txBody>
      </p:sp>
      <p:sp>
        <p:nvSpPr>
          <p:cNvPr id="3" name="Footer Placeholder 2"/>
          <p:cNvSpPr>
            <a:spLocks noGrp="1"/>
          </p:cNvSpPr>
          <p:nvPr>
            <p:ph type="ftr" sz="quarter" idx="11"/>
          </p:nvPr>
        </p:nvSpPr>
        <p:spPr>
          <a:xfrm>
            <a:off x="4191000" y="6407944"/>
            <a:ext cx="25397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13</a:t>
            </a:fld>
            <a:endParaRPr lang="en-US"/>
          </a:p>
        </p:txBody>
      </p:sp>
      <p:sp>
        <p:nvSpPr>
          <p:cNvPr id="5" name="Title 4"/>
          <p:cNvSpPr>
            <a:spLocks noGrp="1"/>
          </p:cNvSpPr>
          <p:nvPr>
            <p:ph type="title"/>
          </p:nvPr>
        </p:nvSpPr>
        <p:spPr/>
        <p:txBody>
          <a:bodyPr>
            <a:normAutofit/>
          </a:bodyPr>
          <a:lstStyle/>
          <a:p>
            <a:r>
              <a:rPr lang="en-US" sz="3600" dirty="0" smtClean="0"/>
              <a:t>PETE in the 1980s…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10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191000" y="6407944"/>
            <a:ext cx="25397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3" name="Slide Number Placeholder 2"/>
          <p:cNvSpPr>
            <a:spLocks noGrp="1"/>
          </p:cNvSpPr>
          <p:nvPr>
            <p:ph type="sldNum" sz="quarter" idx="12"/>
          </p:nvPr>
        </p:nvSpPr>
        <p:spPr/>
        <p:txBody>
          <a:bodyPr/>
          <a:lstStyle/>
          <a:p>
            <a:fld id="{1BF69BF4-BD43-4E82-8C5E-8817B15113BF}" type="slidenum">
              <a:rPr lang="en-US" smtClean="0"/>
              <a:pPr/>
              <a:t>14</a:t>
            </a:fld>
            <a:endParaRPr lang="en-US"/>
          </a:p>
        </p:txBody>
      </p:sp>
      <p:graphicFrame>
        <p:nvGraphicFramePr>
          <p:cNvPr id="5122" name="Object 2"/>
          <p:cNvGraphicFramePr>
            <a:graphicFrameLocks noChangeAspect="1"/>
          </p:cNvGraphicFramePr>
          <p:nvPr/>
        </p:nvGraphicFramePr>
        <p:xfrm>
          <a:off x="990600" y="761999"/>
          <a:ext cx="3657600" cy="5305075"/>
        </p:xfrm>
        <a:graphic>
          <a:graphicData uri="http://schemas.openxmlformats.org/presentationml/2006/ole">
            <p:oleObj spid="_x0000_s5122" name="Acrobat Document" r:id="rId3" imgW="5872320" imgH="8505000" progId="AcroExch.Document.7">
              <p:embed/>
            </p:oleObj>
          </a:graphicData>
        </a:graphic>
      </p:graphicFrame>
      <p:graphicFrame>
        <p:nvGraphicFramePr>
          <p:cNvPr id="5123" name="Object 3"/>
          <p:cNvGraphicFramePr>
            <a:graphicFrameLocks noChangeAspect="1"/>
          </p:cNvGraphicFramePr>
          <p:nvPr/>
        </p:nvGraphicFramePr>
        <p:xfrm>
          <a:off x="4816834" y="762000"/>
          <a:ext cx="3885842" cy="5029200"/>
        </p:xfrm>
        <a:graphic>
          <a:graphicData uri="http://schemas.openxmlformats.org/presentationml/2006/ole">
            <p:oleObj spid="_x0000_s5123" name="Acrobat Document" r:id="rId4" imgW="6885000" imgH="8910000" progId="AcroExch.Document.7">
              <p:embed/>
            </p:oleObj>
          </a:graphicData>
        </a:graphic>
      </p:graphicFrame>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Expanding  scope of inquiry and knowledge base</a:t>
            </a:r>
          </a:p>
          <a:p>
            <a:pPr>
              <a:buNone/>
            </a:pPr>
            <a:endParaRPr lang="en-US" dirty="0" smtClean="0"/>
          </a:p>
          <a:p>
            <a:r>
              <a:rPr lang="en-US" i="1" dirty="0" smtClean="0"/>
              <a:t>Journal of Teaching in Physical Education</a:t>
            </a:r>
          </a:p>
          <a:p>
            <a:endParaRPr lang="en-US" i="1" dirty="0" smtClean="0"/>
          </a:p>
          <a:p>
            <a:r>
              <a:rPr lang="en-US" dirty="0" smtClean="0"/>
              <a:t>Conferences on PETE research</a:t>
            </a:r>
          </a:p>
          <a:p>
            <a:pPr>
              <a:buNone/>
            </a:pPr>
            <a:r>
              <a:rPr lang="en-US" i="1" dirty="0" smtClean="0"/>
              <a:t>	</a:t>
            </a:r>
          </a:p>
          <a:p>
            <a:pPr>
              <a:buNone/>
            </a:pPr>
            <a:endParaRPr lang="en-US" dirty="0"/>
          </a:p>
        </p:txBody>
      </p:sp>
      <p:sp>
        <p:nvSpPr>
          <p:cNvPr id="3" name="Footer Placeholder 2"/>
          <p:cNvSpPr>
            <a:spLocks noGrp="1"/>
          </p:cNvSpPr>
          <p:nvPr>
            <p:ph type="ftr" sz="quarter" idx="11"/>
          </p:nvPr>
        </p:nvSpPr>
        <p:spPr>
          <a:xfrm>
            <a:off x="4114800" y="6407944"/>
            <a:ext cx="26159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15</a:t>
            </a:fld>
            <a:endParaRPr lang="en-US"/>
          </a:p>
        </p:txBody>
      </p:sp>
      <p:sp>
        <p:nvSpPr>
          <p:cNvPr id="5" name="Title 4"/>
          <p:cNvSpPr>
            <a:spLocks noGrp="1"/>
          </p:cNvSpPr>
          <p:nvPr>
            <p:ph type="title"/>
          </p:nvPr>
        </p:nvSpPr>
        <p:spPr/>
        <p:txBody>
          <a:bodyPr>
            <a:normAutofit/>
          </a:bodyPr>
          <a:lstStyle/>
          <a:p>
            <a:r>
              <a:rPr lang="en-US" sz="3600" dirty="0" smtClean="0"/>
              <a:t>PETE in the 1980s…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10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114800" y="6407944"/>
            <a:ext cx="26159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3" name="Slide Number Placeholder 2"/>
          <p:cNvSpPr>
            <a:spLocks noGrp="1"/>
          </p:cNvSpPr>
          <p:nvPr>
            <p:ph type="sldNum" sz="quarter" idx="12"/>
          </p:nvPr>
        </p:nvSpPr>
        <p:spPr/>
        <p:txBody>
          <a:bodyPr/>
          <a:lstStyle/>
          <a:p>
            <a:fld id="{1BF69BF4-BD43-4E82-8C5E-8817B15113BF}" type="slidenum">
              <a:rPr lang="en-US" smtClean="0"/>
              <a:pPr/>
              <a:t>16</a:t>
            </a:fld>
            <a:endParaRPr lang="en-US"/>
          </a:p>
        </p:txBody>
      </p:sp>
      <p:graphicFrame>
        <p:nvGraphicFramePr>
          <p:cNvPr id="6146" name="Object 2"/>
          <p:cNvGraphicFramePr>
            <a:graphicFrameLocks noChangeAspect="1"/>
          </p:cNvGraphicFramePr>
          <p:nvPr/>
        </p:nvGraphicFramePr>
        <p:xfrm>
          <a:off x="457200" y="457200"/>
          <a:ext cx="4067175" cy="5899133"/>
        </p:xfrm>
        <a:graphic>
          <a:graphicData uri="http://schemas.openxmlformats.org/presentationml/2006/ole">
            <p:oleObj spid="_x0000_s6146" name="Acrobat Document" r:id="rId3" imgW="5872320" imgH="8505000" progId="AcroExch.Document.7">
              <p:embed/>
            </p:oleObj>
          </a:graphicData>
        </a:graphic>
      </p:graphicFrame>
      <p:graphicFrame>
        <p:nvGraphicFramePr>
          <p:cNvPr id="6147" name="Object 3"/>
          <p:cNvGraphicFramePr>
            <a:graphicFrameLocks noChangeAspect="1"/>
          </p:cNvGraphicFramePr>
          <p:nvPr/>
        </p:nvGraphicFramePr>
        <p:xfrm>
          <a:off x="5029200" y="479866"/>
          <a:ext cx="3977133" cy="5768534"/>
        </p:xfrm>
        <a:graphic>
          <a:graphicData uri="http://schemas.openxmlformats.org/presentationml/2006/ole">
            <p:oleObj spid="_x0000_s6147" name="Acrobat Document" r:id="rId4" imgW="5872320" imgH="8505000" progId="AcroExch.Document.7">
              <p:embed/>
            </p:oleObj>
          </a:graphicData>
        </a:graphic>
      </p:graphicFrame>
    </p:spTree>
  </p:cSld>
  <p:clrMapOvr>
    <a:masterClrMapping/>
  </p:clrMapOvr>
  <p:transition spd="med">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191000" y="6407944"/>
            <a:ext cx="25397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3" name="Slide Number Placeholder 2"/>
          <p:cNvSpPr>
            <a:spLocks noGrp="1"/>
          </p:cNvSpPr>
          <p:nvPr>
            <p:ph type="sldNum" sz="quarter" idx="12"/>
          </p:nvPr>
        </p:nvSpPr>
        <p:spPr/>
        <p:txBody>
          <a:bodyPr/>
          <a:lstStyle/>
          <a:p>
            <a:fld id="{1BF69BF4-BD43-4E82-8C5E-8817B15113BF}" type="slidenum">
              <a:rPr lang="en-US" smtClean="0"/>
              <a:pPr/>
              <a:t>17</a:t>
            </a:fld>
            <a:endParaRPr lang="en-US"/>
          </a:p>
        </p:txBody>
      </p:sp>
      <p:graphicFrame>
        <p:nvGraphicFramePr>
          <p:cNvPr id="7170" name="Object 2"/>
          <p:cNvGraphicFramePr>
            <a:graphicFrameLocks noChangeAspect="1"/>
          </p:cNvGraphicFramePr>
          <p:nvPr/>
        </p:nvGraphicFramePr>
        <p:xfrm>
          <a:off x="2057400" y="174512"/>
          <a:ext cx="4724399" cy="6114490"/>
        </p:xfrm>
        <a:graphic>
          <a:graphicData uri="http://schemas.openxmlformats.org/presentationml/2006/ole">
            <p:oleObj spid="_x0000_s7170" name="Acrobat Document" r:id="rId3" imgW="6885000" imgH="8910000" progId="AcroExch.Document.7">
              <p:embed/>
            </p:oleObj>
          </a:graphicData>
        </a:graphic>
      </p:graphicFrame>
    </p:spTree>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Expanding  scope of inquiry and knowledge base</a:t>
            </a:r>
          </a:p>
          <a:p>
            <a:pPr>
              <a:buNone/>
            </a:pPr>
            <a:endParaRPr lang="en-US" dirty="0" smtClean="0"/>
          </a:p>
          <a:p>
            <a:r>
              <a:rPr lang="en-US" i="1" dirty="0" smtClean="0"/>
              <a:t>Journal of Teaching in Physical Education</a:t>
            </a:r>
          </a:p>
          <a:p>
            <a:endParaRPr lang="en-US" i="1" dirty="0" smtClean="0"/>
          </a:p>
          <a:p>
            <a:r>
              <a:rPr lang="en-US" dirty="0" smtClean="0"/>
              <a:t>Conferences on PETE research</a:t>
            </a:r>
          </a:p>
          <a:p>
            <a:endParaRPr lang="en-US" dirty="0" smtClean="0"/>
          </a:p>
          <a:p>
            <a:r>
              <a:rPr lang="en-US" dirty="0" smtClean="0"/>
              <a:t>Research-based methods texts</a:t>
            </a:r>
          </a:p>
          <a:p>
            <a:pPr>
              <a:buNone/>
            </a:pPr>
            <a:endParaRPr lang="en-US" dirty="0" smtClean="0"/>
          </a:p>
          <a:p>
            <a:pPr>
              <a:buNone/>
            </a:pPr>
            <a:r>
              <a:rPr lang="en-US" i="1" dirty="0" smtClean="0"/>
              <a:t>	</a:t>
            </a:r>
          </a:p>
          <a:p>
            <a:pPr>
              <a:buNone/>
            </a:pPr>
            <a:endParaRPr lang="en-US" dirty="0"/>
          </a:p>
        </p:txBody>
      </p:sp>
      <p:sp>
        <p:nvSpPr>
          <p:cNvPr id="3" name="Footer Placeholder 2"/>
          <p:cNvSpPr>
            <a:spLocks noGrp="1"/>
          </p:cNvSpPr>
          <p:nvPr>
            <p:ph type="ftr" sz="quarter" idx="11"/>
          </p:nvPr>
        </p:nvSpPr>
        <p:spPr>
          <a:xfrm>
            <a:off x="4114800" y="6407944"/>
            <a:ext cx="26159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18</a:t>
            </a:fld>
            <a:endParaRPr lang="en-US"/>
          </a:p>
        </p:txBody>
      </p:sp>
      <p:sp>
        <p:nvSpPr>
          <p:cNvPr id="5" name="Title 4"/>
          <p:cNvSpPr>
            <a:spLocks noGrp="1"/>
          </p:cNvSpPr>
          <p:nvPr>
            <p:ph type="title"/>
          </p:nvPr>
        </p:nvSpPr>
        <p:spPr/>
        <p:txBody>
          <a:bodyPr>
            <a:normAutofit/>
          </a:bodyPr>
          <a:lstStyle/>
          <a:p>
            <a:r>
              <a:rPr lang="en-US" sz="3600" dirty="0" smtClean="0"/>
              <a:t>PETE in the 1980s…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additive="base">
                                        <p:cTn id="7"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191000" y="6407944"/>
            <a:ext cx="25397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3" name="Slide Number Placeholder 2"/>
          <p:cNvSpPr>
            <a:spLocks noGrp="1"/>
          </p:cNvSpPr>
          <p:nvPr>
            <p:ph type="sldNum" sz="quarter" idx="12"/>
          </p:nvPr>
        </p:nvSpPr>
        <p:spPr/>
        <p:txBody>
          <a:bodyPr/>
          <a:lstStyle/>
          <a:p>
            <a:fld id="{1BF69BF4-BD43-4E82-8C5E-8817B15113BF}" type="slidenum">
              <a:rPr lang="en-US" smtClean="0"/>
              <a:pPr/>
              <a:t>19</a:t>
            </a:fld>
            <a:endParaRPr lang="en-US"/>
          </a:p>
        </p:txBody>
      </p:sp>
      <p:graphicFrame>
        <p:nvGraphicFramePr>
          <p:cNvPr id="8194" name="Object 2"/>
          <p:cNvGraphicFramePr>
            <a:graphicFrameLocks noChangeAspect="1"/>
          </p:cNvGraphicFramePr>
          <p:nvPr/>
        </p:nvGraphicFramePr>
        <p:xfrm>
          <a:off x="457200" y="304800"/>
          <a:ext cx="3615482" cy="5243985"/>
        </p:xfrm>
        <a:graphic>
          <a:graphicData uri="http://schemas.openxmlformats.org/presentationml/2006/ole">
            <p:oleObj spid="_x0000_s8194" name="Acrobat Document" r:id="rId3" imgW="5872320" imgH="8505000" progId="AcroExch.Document.7">
              <p:embed/>
            </p:oleObj>
          </a:graphicData>
        </a:graphic>
      </p:graphicFrame>
      <p:graphicFrame>
        <p:nvGraphicFramePr>
          <p:cNvPr id="8195" name="Object 3"/>
          <p:cNvGraphicFramePr>
            <a:graphicFrameLocks noChangeAspect="1"/>
          </p:cNvGraphicFramePr>
          <p:nvPr/>
        </p:nvGraphicFramePr>
        <p:xfrm>
          <a:off x="5181600" y="403666"/>
          <a:ext cx="3505200" cy="5084030"/>
        </p:xfrm>
        <a:graphic>
          <a:graphicData uri="http://schemas.openxmlformats.org/presentationml/2006/ole">
            <p:oleObj spid="_x0000_s8195" name="Acrobat Document" r:id="rId4" imgW="5872320" imgH="8505000" progId="AcroExch.Document.7">
              <p:embed/>
            </p:oleObj>
          </a:graphicData>
        </a:graphic>
      </p:graphicFrame>
    </p:spTree>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962400" y="6407944"/>
            <a:ext cx="27683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3" name="Slide Number Placeholder 2"/>
          <p:cNvSpPr>
            <a:spLocks noGrp="1"/>
          </p:cNvSpPr>
          <p:nvPr>
            <p:ph type="sldNum" sz="quarter" idx="12"/>
          </p:nvPr>
        </p:nvSpPr>
        <p:spPr/>
        <p:txBody>
          <a:bodyPr/>
          <a:lstStyle/>
          <a:p>
            <a:fld id="{1BF69BF4-BD43-4E82-8C5E-8817B15113BF}" type="slidenum">
              <a:rPr lang="en-US" smtClean="0"/>
              <a:pPr/>
              <a:t>2</a:t>
            </a:fld>
            <a:endParaRPr lang="en-US"/>
          </a:p>
        </p:txBody>
      </p:sp>
      <p:graphicFrame>
        <p:nvGraphicFramePr>
          <p:cNvPr id="2050" name="Object 2"/>
          <p:cNvGraphicFramePr>
            <a:graphicFrameLocks noChangeAspect="1"/>
          </p:cNvGraphicFramePr>
          <p:nvPr/>
        </p:nvGraphicFramePr>
        <p:xfrm>
          <a:off x="2209800" y="91310"/>
          <a:ext cx="4343400" cy="6299777"/>
        </p:xfrm>
        <a:graphic>
          <a:graphicData uri="http://schemas.openxmlformats.org/presentationml/2006/ole">
            <p:oleObj spid="_x0000_s2050" name="Acrobat Document" r:id="rId4" imgW="5872320" imgH="8505000" progId="AcroExch.Document.7">
              <p:embed/>
            </p:oleObj>
          </a:graphicData>
        </a:graphic>
      </p:graphicFrame>
    </p:spTree>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Expanding  scope of inquiry and knowledge base</a:t>
            </a:r>
          </a:p>
          <a:p>
            <a:pPr>
              <a:buNone/>
            </a:pPr>
            <a:endParaRPr lang="en-US" dirty="0" smtClean="0"/>
          </a:p>
          <a:p>
            <a:r>
              <a:rPr lang="en-US" i="1" dirty="0" smtClean="0"/>
              <a:t>Journal of Teaching in Physical Education</a:t>
            </a:r>
          </a:p>
          <a:p>
            <a:endParaRPr lang="en-US" i="1" dirty="0" smtClean="0"/>
          </a:p>
          <a:p>
            <a:r>
              <a:rPr lang="en-US" dirty="0" smtClean="0"/>
              <a:t>Conferences on PETE research</a:t>
            </a:r>
          </a:p>
          <a:p>
            <a:endParaRPr lang="en-US" dirty="0" smtClean="0"/>
          </a:p>
          <a:p>
            <a:r>
              <a:rPr lang="en-US" dirty="0" smtClean="0"/>
              <a:t>Research-based methods texts</a:t>
            </a:r>
          </a:p>
          <a:p>
            <a:endParaRPr lang="en-US" dirty="0" smtClean="0"/>
          </a:p>
          <a:p>
            <a:r>
              <a:rPr lang="en-US" dirty="0" smtClean="0"/>
              <a:t>New paradigms for PETE inquiry</a:t>
            </a:r>
          </a:p>
          <a:p>
            <a:pPr>
              <a:buNone/>
            </a:pPr>
            <a:endParaRPr lang="en-US" dirty="0" smtClean="0"/>
          </a:p>
          <a:p>
            <a:pPr>
              <a:buNone/>
            </a:pPr>
            <a:endParaRPr lang="en-US" dirty="0" smtClean="0"/>
          </a:p>
          <a:p>
            <a:pPr>
              <a:buNone/>
            </a:pPr>
            <a:r>
              <a:rPr lang="en-US" i="1" dirty="0" smtClean="0"/>
              <a:t>	</a:t>
            </a:r>
          </a:p>
          <a:p>
            <a:pPr>
              <a:buNone/>
            </a:pPr>
            <a:endParaRPr lang="en-US" dirty="0"/>
          </a:p>
        </p:txBody>
      </p:sp>
      <p:sp>
        <p:nvSpPr>
          <p:cNvPr id="3" name="Footer Placeholder 2"/>
          <p:cNvSpPr>
            <a:spLocks noGrp="1"/>
          </p:cNvSpPr>
          <p:nvPr>
            <p:ph type="ftr" sz="quarter" idx="11"/>
          </p:nvPr>
        </p:nvSpPr>
        <p:spPr>
          <a:xfrm>
            <a:off x="4114800" y="6407944"/>
            <a:ext cx="26159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20</a:t>
            </a:fld>
            <a:endParaRPr lang="en-US"/>
          </a:p>
        </p:txBody>
      </p:sp>
      <p:sp>
        <p:nvSpPr>
          <p:cNvPr id="5" name="Title 4"/>
          <p:cNvSpPr>
            <a:spLocks noGrp="1"/>
          </p:cNvSpPr>
          <p:nvPr>
            <p:ph type="title"/>
          </p:nvPr>
        </p:nvSpPr>
        <p:spPr/>
        <p:txBody>
          <a:bodyPr>
            <a:normAutofit/>
          </a:bodyPr>
          <a:lstStyle/>
          <a:p>
            <a:r>
              <a:rPr lang="en-US" sz="3600" dirty="0" smtClean="0"/>
              <a:t>PETE in the 1980s…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 calcmode="lin" valueType="num">
                                      <p:cBhvr additive="base">
                                        <p:cTn id="7" dur="10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dirty="0" smtClean="0"/>
              <a:t>Expanding  scope of inquiry and knowledge base</a:t>
            </a:r>
          </a:p>
          <a:p>
            <a:pPr>
              <a:buNone/>
            </a:pPr>
            <a:endParaRPr lang="en-US" b="1" dirty="0" smtClean="0"/>
          </a:p>
          <a:p>
            <a:r>
              <a:rPr lang="en-US" b="1" i="1" dirty="0" smtClean="0"/>
              <a:t>Journal of Teaching in Physical Education</a:t>
            </a:r>
          </a:p>
          <a:p>
            <a:endParaRPr lang="en-US" b="1" i="1" dirty="0" smtClean="0"/>
          </a:p>
          <a:p>
            <a:r>
              <a:rPr lang="en-US" b="1" dirty="0" smtClean="0"/>
              <a:t>Conferences on PETE research</a:t>
            </a:r>
          </a:p>
          <a:p>
            <a:endParaRPr lang="en-US" b="1" dirty="0" smtClean="0"/>
          </a:p>
          <a:p>
            <a:r>
              <a:rPr lang="en-US" b="1" dirty="0" smtClean="0"/>
              <a:t>Research-based methods texts</a:t>
            </a:r>
          </a:p>
          <a:p>
            <a:endParaRPr lang="en-US" b="1" dirty="0" smtClean="0"/>
          </a:p>
          <a:p>
            <a:r>
              <a:rPr lang="en-US" b="1" dirty="0" smtClean="0"/>
              <a:t>New paradigms for PETE inquiry</a:t>
            </a:r>
          </a:p>
          <a:p>
            <a:pPr>
              <a:buNone/>
            </a:pPr>
            <a:endParaRPr lang="en-US" b="1" dirty="0" smtClean="0"/>
          </a:p>
          <a:p>
            <a:r>
              <a:rPr lang="en-US" b="1" dirty="0" smtClean="0"/>
              <a:t>Attention to P-12 Physical Education</a:t>
            </a:r>
          </a:p>
          <a:p>
            <a:pPr>
              <a:buNone/>
            </a:pPr>
            <a:endParaRPr lang="en-US" dirty="0" smtClean="0"/>
          </a:p>
          <a:p>
            <a:pPr>
              <a:buNone/>
            </a:pPr>
            <a:r>
              <a:rPr lang="en-US" i="1" dirty="0" smtClean="0"/>
              <a:t>	</a:t>
            </a:r>
          </a:p>
          <a:p>
            <a:pPr>
              <a:buNone/>
            </a:pPr>
            <a:endParaRPr lang="en-US" dirty="0"/>
          </a:p>
        </p:txBody>
      </p:sp>
      <p:sp>
        <p:nvSpPr>
          <p:cNvPr id="3" name="Footer Placeholder 2"/>
          <p:cNvSpPr>
            <a:spLocks noGrp="1"/>
          </p:cNvSpPr>
          <p:nvPr>
            <p:ph type="ftr" sz="quarter" idx="11"/>
          </p:nvPr>
        </p:nvSpPr>
        <p:spPr>
          <a:xfrm>
            <a:off x="4114800" y="6407944"/>
            <a:ext cx="26159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21</a:t>
            </a:fld>
            <a:endParaRPr lang="en-US"/>
          </a:p>
        </p:txBody>
      </p:sp>
      <p:sp>
        <p:nvSpPr>
          <p:cNvPr id="5" name="Title 4"/>
          <p:cNvSpPr>
            <a:spLocks noGrp="1"/>
          </p:cNvSpPr>
          <p:nvPr>
            <p:ph type="title"/>
          </p:nvPr>
        </p:nvSpPr>
        <p:spPr/>
        <p:txBody>
          <a:bodyPr>
            <a:normAutofit/>
          </a:bodyPr>
          <a:lstStyle/>
          <a:p>
            <a:r>
              <a:rPr lang="en-US" sz="3600" dirty="0" smtClean="0"/>
              <a:t>PETE in the 1980s…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 calcmode="lin" valueType="num">
                                      <p:cBhvr additive="base">
                                        <p:cTn id="7" dur="1000" fill="hold"/>
                                        <p:tgtEl>
                                          <p:spTgt spid="2">
                                            <p:txEl>
                                              <p:pRg st="10" end="1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114800" y="6400800"/>
            <a:ext cx="2655481"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3" name="Slide Number Placeholder 2"/>
          <p:cNvSpPr>
            <a:spLocks noGrp="1"/>
          </p:cNvSpPr>
          <p:nvPr>
            <p:ph type="sldNum" sz="quarter" idx="12"/>
          </p:nvPr>
        </p:nvSpPr>
        <p:spPr/>
        <p:txBody>
          <a:bodyPr/>
          <a:lstStyle/>
          <a:p>
            <a:fld id="{1BF69BF4-BD43-4E82-8C5E-8817B15113BF}" type="slidenum">
              <a:rPr lang="en-US" smtClean="0"/>
              <a:pPr/>
              <a:t>22</a:t>
            </a:fld>
            <a:endParaRPr lang="en-US"/>
          </a:p>
        </p:txBody>
      </p:sp>
      <p:graphicFrame>
        <p:nvGraphicFramePr>
          <p:cNvPr id="9218" name="Object 2"/>
          <p:cNvGraphicFramePr>
            <a:graphicFrameLocks noChangeAspect="1"/>
          </p:cNvGraphicFramePr>
          <p:nvPr/>
        </p:nvGraphicFramePr>
        <p:xfrm>
          <a:off x="2438400" y="335523"/>
          <a:ext cx="4114800" cy="5968209"/>
        </p:xfrm>
        <a:graphic>
          <a:graphicData uri="http://schemas.openxmlformats.org/presentationml/2006/ole">
            <p:oleObj spid="_x0000_s9218" name="Acrobat Document" r:id="rId3" imgW="5872320" imgH="8505000" progId="AcroExch.Document.7">
              <p:embed/>
            </p:oleObj>
          </a:graphicData>
        </a:graphic>
      </p:graphicFrame>
    </p:spTree>
  </p:cSld>
  <p:clrMapOvr>
    <a:masterClrMapping/>
  </p:clrMapOvr>
  <p:transition spd="med">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7315200" cy="4788091"/>
          </a:xfrm>
        </p:spPr>
        <p:txBody>
          <a:bodyPr>
            <a:normAutofit fontScale="62500" lnSpcReduction="20000"/>
          </a:bodyPr>
          <a:lstStyle/>
          <a:p>
            <a:r>
              <a:rPr lang="en-US" sz="3400" b="1" dirty="0" smtClean="0"/>
              <a:t>Expanding  scope of inquiry and knowledge base</a:t>
            </a:r>
          </a:p>
          <a:p>
            <a:pPr>
              <a:buNone/>
            </a:pPr>
            <a:endParaRPr lang="en-US" sz="3400" b="1" dirty="0" smtClean="0"/>
          </a:p>
          <a:p>
            <a:r>
              <a:rPr lang="en-US" sz="3400" b="1" i="1" dirty="0" smtClean="0"/>
              <a:t>Journal of Teaching in Physical Education</a:t>
            </a:r>
          </a:p>
          <a:p>
            <a:endParaRPr lang="en-US" sz="3400" b="1" i="1" dirty="0" smtClean="0"/>
          </a:p>
          <a:p>
            <a:r>
              <a:rPr lang="en-US" sz="3400" b="1" dirty="0" smtClean="0"/>
              <a:t>Conferences on PETE research</a:t>
            </a:r>
          </a:p>
          <a:p>
            <a:endParaRPr lang="en-US" sz="3400" b="1" dirty="0" smtClean="0"/>
          </a:p>
          <a:p>
            <a:r>
              <a:rPr lang="en-US" sz="3400" b="1" dirty="0" smtClean="0"/>
              <a:t>Research-based methods texts</a:t>
            </a:r>
          </a:p>
          <a:p>
            <a:endParaRPr lang="en-US" sz="3400" b="1" dirty="0" smtClean="0"/>
          </a:p>
          <a:p>
            <a:r>
              <a:rPr lang="en-US" sz="3400" b="1" dirty="0" smtClean="0"/>
              <a:t>New paradigms for PETE inquiry</a:t>
            </a:r>
          </a:p>
          <a:p>
            <a:pPr>
              <a:buNone/>
            </a:pPr>
            <a:endParaRPr lang="en-US" sz="3400" b="1" dirty="0" smtClean="0"/>
          </a:p>
          <a:p>
            <a:r>
              <a:rPr lang="en-US" sz="3400" b="1" dirty="0" smtClean="0"/>
              <a:t>Attention to P-12 Physical Education</a:t>
            </a:r>
          </a:p>
          <a:p>
            <a:endParaRPr lang="en-US" sz="3400" b="1" dirty="0" smtClean="0"/>
          </a:p>
          <a:p>
            <a:r>
              <a:rPr lang="en-US" sz="3400" b="1" dirty="0" smtClean="0"/>
              <a:t>Others</a:t>
            </a:r>
          </a:p>
          <a:p>
            <a:pPr>
              <a:buNone/>
            </a:pPr>
            <a:endParaRPr lang="en-US" dirty="0" smtClean="0"/>
          </a:p>
          <a:p>
            <a:pPr>
              <a:buNone/>
            </a:pPr>
            <a:r>
              <a:rPr lang="en-US" i="1" dirty="0" smtClean="0"/>
              <a:t>	</a:t>
            </a:r>
          </a:p>
          <a:p>
            <a:pPr>
              <a:buNone/>
            </a:pPr>
            <a:endParaRPr lang="en-US" dirty="0"/>
          </a:p>
        </p:txBody>
      </p:sp>
      <p:sp>
        <p:nvSpPr>
          <p:cNvPr id="3" name="Footer Placeholder 2"/>
          <p:cNvSpPr>
            <a:spLocks noGrp="1"/>
          </p:cNvSpPr>
          <p:nvPr>
            <p:ph type="ftr" sz="quarter" idx="11"/>
          </p:nvPr>
        </p:nvSpPr>
        <p:spPr>
          <a:xfrm>
            <a:off x="4038600" y="6407944"/>
            <a:ext cx="26921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23</a:t>
            </a:fld>
            <a:endParaRPr lang="en-US"/>
          </a:p>
        </p:txBody>
      </p:sp>
      <p:sp>
        <p:nvSpPr>
          <p:cNvPr id="5" name="Title 4"/>
          <p:cNvSpPr>
            <a:spLocks noGrp="1"/>
          </p:cNvSpPr>
          <p:nvPr>
            <p:ph type="title"/>
          </p:nvPr>
        </p:nvSpPr>
        <p:spPr/>
        <p:txBody>
          <a:bodyPr>
            <a:normAutofit/>
          </a:bodyPr>
          <a:lstStyle/>
          <a:p>
            <a:r>
              <a:rPr lang="en-US" sz="3600" dirty="0" smtClean="0"/>
              <a:t>PETE in the 1980s…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anim calcmode="lin" valueType="num">
                                      <p:cBhvr additive="base">
                                        <p:cTn id="7" dur="1000" fill="hold"/>
                                        <p:tgtEl>
                                          <p:spTgt spid="2">
                                            <p:txEl>
                                              <p:pRg st="12" end="12"/>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800"/>
            <a:ext cx="8153400" cy="4788091"/>
          </a:xfrm>
        </p:spPr>
        <p:txBody>
          <a:bodyPr>
            <a:normAutofit/>
          </a:bodyPr>
          <a:lstStyle/>
          <a:p>
            <a:r>
              <a:rPr lang="en-US" sz="2800" dirty="0" smtClean="0"/>
              <a:t>Standards for Beginning Teachers</a:t>
            </a:r>
          </a:p>
          <a:p>
            <a:pPr>
              <a:buNone/>
            </a:pPr>
            <a:endParaRPr lang="en-US" sz="3400" dirty="0" smtClean="0"/>
          </a:p>
          <a:p>
            <a:pPr>
              <a:buNone/>
            </a:pPr>
            <a:endParaRPr lang="en-US" sz="3400" i="1" dirty="0" smtClean="0"/>
          </a:p>
          <a:p>
            <a:pPr>
              <a:buNone/>
            </a:pPr>
            <a:endParaRPr lang="en-US" dirty="0" smtClean="0"/>
          </a:p>
          <a:p>
            <a:pPr>
              <a:buNone/>
            </a:pPr>
            <a:r>
              <a:rPr lang="en-US" i="1" dirty="0" smtClean="0"/>
              <a:t>	</a:t>
            </a:r>
          </a:p>
          <a:p>
            <a:pPr>
              <a:buNone/>
            </a:pPr>
            <a:endParaRPr lang="en-US" dirty="0"/>
          </a:p>
        </p:txBody>
      </p:sp>
      <p:sp>
        <p:nvSpPr>
          <p:cNvPr id="3" name="Footer Placeholder 2"/>
          <p:cNvSpPr>
            <a:spLocks noGrp="1"/>
          </p:cNvSpPr>
          <p:nvPr>
            <p:ph type="ftr" sz="quarter" idx="11"/>
          </p:nvPr>
        </p:nvSpPr>
        <p:spPr>
          <a:xfrm>
            <a:off x="4114800" y="6407944"/>
            <a:ext cx="26159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24</a:t>
            </a:fld>
            <a:endParaRPr lang="en-US"/>
          </a:p>
        </p:txBody>
      </p:sp>
      <p:sp>
        <p:nvSpPr>
          <p:cNvPr id="5" name="Title 4"/>
          <p:cNvSpPr>
            <a:spLocks noGrp="1"/>
          </p:cNvSpPr>
          <p:nvPr>
            <p:ph type="title"/>
          </p:nvPr>
        </p:nvSpPr>
        <p:spPr/>
        <p:txBody>
          <a:bodyPr>
            <a:normAutofit/>
          </a:bodyPr>
          <a:lstStyle/>
          <a:p>
            <a:r>
              <a:rPr lang="en-US" sz="3600" dirty="0" smtClean="0"/>
              <a:t>PETE in the 1990s…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038600" y="6407944"/>
            <a:ext cx="26921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3" name="Slide Number Placeholder 2"/>
          <p:cNvSpPr>
            <a:spLocks noGrp="1"/>
          </p:cNvSpPr>
          <p:nvPr>
            <p:ph type="sldNum" sz="quarter" idx="12"/>
          </p:nvPr>
        </p:nvSpPr>
        <p:spPr/>
        <p:txBody>
          <a:bodyPr/>
          <a:lstStyle/>
          <a:p>
            <a:fld id="{1BF69BF4-BD43-4E82-8C5E-8817B15113BF}" type="slidenum">
              <a:rPr lang="en-US" smtClean="0"/>
              <a:pPr/>
              <a:t>25</a:t>
            </a:fld>
            <a:endParaRPr lang="en-US"/>
          </a:p>
        </p:txBody>
      </p:sp>
      <p:graphicFrame>
        <p:nvGraphicFramePr>
          <p:cNvPr id="10242" name="Object 2"/>
          <p:cNvGraphicFramePr>
            <a:graphicFrameLocks noChangeAspect="1"/>
          </p:cNvGraphicFramePr>
          <p:nvPr/>
        </p:nvGraphicFramePr>
        <p:xfrm>
          <a:off x="2133600" y="273133"/>
          <a:ext cx="4648199" cy="6015869"/>
        </p:xfrm>
        <a:graphic>
          <a:graphicData uri="http://schemas.openxmlformats.org/presentationml/2006/ole">
            <p:oleObj spid="_x0000_s10242" name="Acrobat Document" r:id="rId3" imgW="6885000" imgH="8910000" progId="AcroExch.Document.7">
              <p:embed/>
            </p:oleObj>
          </a:graphicData>
        </a:graphic>
      </p:graphicFrame>
    </p:spTree>
  </p:cSld>
  <p:clrMapOvr>
    <a:masterClrMapping/>
  </p:clrMapOvr>
  <p:transition spd="med">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801"/>
            <a:ext cx="8153400" cy="4114800"/>
          </a:xfrm>
        </p:spPr>
        <p:txBody>
          <a:bodyPr>
            <a:normAutofit/>
          </a:bodyPr>
          <a:lstStyle/>
          <a:p>
            <a:r>
              <a:rPr lang="en-US" sz="2800" dirty="0" smtClean="0"/>
              <a:t>Standards for Beginning Teachers</a:t>
            </a:r>
          </a:p>
          <a:p>
            <a:pPr>
              <a:buNone/>
            </a:pPr>
            <a:endParaRPr lang="en-US" sz="2800" dirty="0" smtClean="0"/>
          </a:p>
          <a:p>
            <a:r>
              <a:rPr lang="en-US" sz="2800" dirty="0" smtClean="0"/>
              <a:t>Curriculum Models</a:t>
            </a:r>
          </a:p>
          <a:p>
            <a:pPr>
              <a:buNone/>
            </a:pPr>
            <a:endParaRPr lang="en-US" sz="3400" dirty="0" smtClean="0"/>
          </a:p>
          <a:p>
            <a:pPr>
              <a:buNone/>
            </a:pPr>
            <a:r>
              <a:rPr lang="en-US" i="1" dirty="0" smtClean="0"/>
              <a:t>	</a:t>
            </a:r>
          </a:p>
          <a:p>
            <a:pPr>
              <a:buNone/>
            </a:pPr>
            <a:endParaRPr lang="en-US" dirty="0"/>
          </a:p>
        </p:txBody>
      </p:sp>
      <p:sp>
        <p:nvSpPr>
          <p:cNvPr id="3" name="Footer Placeholder 2"/>
          <p:cNvSpPr>
            <a:spLocks noGrp="1"/>
          </p:cNvSpPr>
          <p:nvPr>
            <p:ph type="ftr" sz="quarter" idx="11"/>
          </p:nvPr>
        </p:nvSpPr>
        <p:spPr>
          <a:xfrm>
            <a:off x="4114800" y="6407944"/>
            <a:ext cx="26159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26</a:t>
            </a:fld>
            <a:endParaRPr lang="en-US"/>
          </a:p>
        </p:txBody>
      </p:sp>
      <p:sp>
        <p:nvSpPr>
          <p:cNvPr id="5" name="Title 4"/>
          <p:cNvSpPr>
            <a:spLocks noGrp="1"/>
          </p:cNvSpPr>
          <p:nvPr>
            <p:ph type="title"/>
          </p:nvPr>
        </p:nvSpPr>
        <p:spPr/>
        <p:txBody>
          <a:bodyPr>
            <a:normAutofit/>
          </a:bodyPr>
          <a:lstStyle/>
          <a:p>
            <a:r>
              <a:rPr lang="en-US" sz="3600" dirty="0" smtClean="0"/>
              <a:t>PETE in the 1990s…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1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801"/>
            <a:ext cx="8153400" cy="4114800"/>
          </a:xfrm>
        </p:spPr>
        <p:txBody>
          <a:bodyPr>
            <a:normAutofit/>
          </a:bodyPr>
          <a:lstStyle/>
          <a:p>
            <a:r>
              <a:rPr lang="en-US" sz="2800" dirty="0" smtClean="0"/>
              <a:t>Standards for Beginning Teachers</a:t>
            </a:r>
          </a:p>
          <a:p>
            <a:pPr>
              <a:buNone/>
            </a:pPr>
            <a:endParaRPr lang="en-US" sz="2800" dirty="0" smtClean="0"/>
          </a:p>
          <a:p>
            <a:r>
              <a:rPr lang="en-US" sz="2800" dirty="0" smtClean="0"/>
              <a:t>Curriculum Models</a:t>
            </a:r>
          </a:p>
          <a:p>
            <a:pPr>
              <a:buNone/>
            </a:pPr>
            <a:endParaRPr lang="en-US" sz="2800" dirty="0" smtClean="0"/>
          </a:p>
          <a:p>
            <a:r>
              <a:rPr lang="en-US" sz="2800" dirty="0" smtClean="0"/>
              <a:t>Instructional Models</a:t>
            </a:r>
          </a:p>
          <a:p>
            <a:endParaRPr lang="en-US" sz="3400" dirty="0" smtClean="0"/>
          </a:p>
          <a:p>
            <a:endParaRPr lang="en-US" dirty="0" smtClean="0"/>
          </a:p>
          <a:p>
            <a:pPr>
              <a:buNone/>
            </a:pPr>
            <a:r>
              <a:rPr lang="en-US" i="1" dirty="0" smtClean="0"/>
              <a:t>	</a:t>
            </a:r>
          </a:p>
          <a:p>
            <a:pPr>
              <a:buNone/>
            </a:pPr>
            <a:endParaRPr lang="en-US" dirty="0"/>
          </a:p>
        </p:txBody>
      </p:sp>
      <p:sp>
        <p:nvSpPr>
          <p:cNvPr id="3" name="Footer Placeholder 2"/>
          <p:cNvSpPr>
            <a:spLocks noGrp="1"/>
          </p:cNvSpPr>
          <p:nvPr>
            <p:ph type="ftr" sz="quarter" idx="11"/>
          </p:nvPr>
        </p:nvSpPr>
        <p:spPr>
          <a:xfrm>
            <a:off x="4191000" y="6407944"/>
            <a:ext cx="25397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27</a:t>
            </a:fld>
            <a:endParaRPr lang="en-US"/>
          </a:p>
        </p:txBody>
      </p:sp>
      <p:sp>
        <p:nvSpPr>
          <p:cNvPr id="5" name="Title 4"/>
          <p:cNvSpPr>
            <a:spLocks noGrp="1"/>
          </p:cNvSpPr>
          <p:nvPr>
            <p:ph type="title"/>
          </p:nvPr>
        </p:nvSpPr>
        <p:spPr/>
        <p:txBody>
          <a:bodyPr>
            <a:normAutofit/>
          </a:bodyPr>
          <a:lstStyle/>
          <a:p>
            <a:r>
              <a:rPr lang="en-US" sz="3600" dirty="0" smtClean="0"/>
              <a:t>PETE in the 1990s…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10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153400" cy="4114800"/>
          </a:xfrm>
        </p:spPr>
        <p:txBody>
          <a:bodyPr>
            <a:normAutofit fontScale="92500" lnSpcReduction="10000"/>
          </a:bodyPr>
          <a:lstStyle/>
          <a:p>
            <a:r>
              <a:rPr lang="en-US" sz="3000" dirty="0" smtClean="0"/>
              <a:t>Standards for Beginning Teachers</a:t>
            </a:r>
          </a:p>
          <a:p>
            <a:pPr>
              <a:buNone/>
            </a:pPr>
            <a:endParaRPr lang="en-US" sz="3000" dirty="0" smtClean="0"/>
          </a:p>
          <a:p>
            <a:r>
              <a:rPr lang="en-US" sz="3000" dirty="0" smtClean="0"/>
              <a:t>Curriculum Models</a:t>
            </a:r>
          </a:p>
          <a:p>
            <a:pPr>
              <a:buNone/>
            </a:pPr>
            <a:endParaRPr lang="en-US" sz="3000" dirty="0" smtClean="0"/>
          </a:p>
          <a:p>
            <a:r>
              <a:rPr lang="en-US" sz="3000" dirty="0" smtClean="0"/>
              <a:t>Instructional Models</a:t>
            </a:r>
          </a:p>
          <a:p>
            <a:endParaRPr lang="en-US" sz="3000" dirty="0" smtClean="0"/>
          </a:p>
          <a:p>
            <a:r>
              <a:rPr lang="en-US" sz="3000" dirty="0" smtClean="0"/>
              <a:t>Focused conferences</a:t>
            </a:r>
          </a:p>
          <a:p>
            <a:pPr>
              <a:buNone/>
            </a:pPr>
            <a:endParaRPr lang="en-US" sz="3400" dirty="0" smtClean="0"/>
          </a:p>
          <a:p>
            <a:pPr>
              <a:buNone/>
            </a:pPr>
            <a:r>
              <a:rPr lang="en-US" i="1" dirty="0" smtClean="0"/>
              <a:t>	</a:t>
            </a:r>
          </a:p>
          <a:p>
            <a:pPr>
              <a:buNone/>
            </a:pPr>
            <a:endParaRPr lang="en-US" dirty="0"/>
          </a:p>
        </p:txBody>
      </p:sp>
      <p:sp>
        <p:nvSpPr>
          <p:cNvPr id="3" name="Footer Placeholder 2"/>
          <p:cNvSpPr>
            <a:spLocks noGrp="1"/>
          </p:cNvSpPr>
          <p:nvPr>
            <p:ph type="ftr" sz="quarter" idx="11"/>
          </p:nvPr>
        </p:nvSpPr>
        <p:spPr>
          <a:xfrm>
            <a:off x="4114800" y="6407944"/>
            <a:ext cx="26159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28</a:t>
            </a:fld>
            <a:endParaRPr lang="en-US"/>
          </a:p>
        </p:txBody>
      </p:sp>
      <p:sp>
        <p:nvSpPr>
          <p:cNvPr id="5" name="Title 4"/>
          <p:cNvSpPr>
            <a:spLocks noGrp="1"/>
          </p:cNvSpPr>
          <p:nvPr>
            <p:ph type="title"/>
          </p:nvPr>
        </p:nvSpPr>
        <p:spPr/>
        <p:txBody>
          <a:bodyPr>
            <a:normAutofit/>
          </a:bodyPr>
          <a:lstStyle/>
          <a:p>
            <a:r>
              <a:rPr lang="en-US" sz="3600" dirty="0" smtClean="0"/>
              <a:t>PETE in the 1990s…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additive="base">
                                        <p:cTn id="7" dur="10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828800"/>
            <a:ext cx="8153400" cy="4114800"/>
          </a:xfrm>
        </p:spPr>
        <p:txBody>
          <a:bodyPr>
            <a:normAutofit fontScale="85000" lnSpcReduction="20000"/>
          </a:bodyPr>
          <a:lstStyle/>
          <a:p>
            <a:r>
              <a:rPr lang="en-US" sz="3300" dirty="0" smtClean="0"/>
              <a:t>Standards for Beginning Teachers</a:t>
            </a:r>
          </a:p>
          <a:p>
            <a:pPr>
              <a:buNone/>
            </a:pPr>
            <a:endParaRPr lang="en-US" sz="3300" dirty="0" smtClean="0"/>
          </a:p>
          <a:p>
            <a:r>
              <a:rPr lang="en-US" sz="3300" dirty="0" smtClean="0"/>
              <a:t>Curriculum Models</a:t>
            </a:r>
          </a:p>
          <a:p>
            <a:pPr>
              <a:buNone/>
            </a:pPr>
            <a:endParaRPr lang="en-US" sz="3300" dirty="0" smtClean="0"/>
          </a:p>
          <a:p>
            <a:r>
              <a:rPr lang="en-US" sz="3300" dirty="0" smtClean="0"/>
              <a:t>Instructional Models</a:t>
            </a:r>
          </a:p>
          <a:p>
            <a:endParaRPr lang="en-US" sz="3300" dirty="0" smtClean="0"/>
          </a:p>
          <a:p>
            <a:r>
              <a:rPr lang="en-US" sz="3300" dirty="0" smtClean="0"/>
              <a:t>Focused conferences</a:t>
            </a:r>
          </a:p>
          <a:p>
            <a:endParaRPr lang="en-US" sz="3300" dirty="0" smtClean="0"/>
          </a:p>
          <a:p>
            <a:r>
              <a:rPr lang="en-US" sz="3300" dirty="0" smtClean="0"/>
              <a:t>Others</a:t>
            </a:r>
          </a:p>
          <a:p>
            <a:pPr>
              <a:buNone/>
            </a:pPr>
            <a:r>
              <a:rPr lang="en-US" i="1" dirty="0" smtClean="0"/>
              <a:t>	</a:t>
            </a:r>
          </a:p>
          <a:p>
            <a:pPr>
              <a:buNone/>
            </a:pPr>
            <a:endParaRPr lang="en-US" dirty="0"/>
          </a:p>
        </p:txBody>
      </p:sp>
      <p:sp>
        <p:nvSpPr>
          <p:cNvPr id="3" name="Footer Placeholder 2"/>
          <p:cNvSpPr>
            <a:spLocks noGrp="1"/>
          </p:cNvSpPr>
          <p:nvPr>
            <p:ph type="ftr" sz="quarter" idx="11"/>
          </p:nvPr>
        </p:nvSpPr>
        <p:spPr>
          <a:xfrm>
            <a:off x="4191000" y="6407944"/>
            <a:ext cx="25397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29</a:t>
            </a:fld>
            <a:endParaRPr lang="en-US"/>
          </a:p>
        </p:txBody>
      </p:sp>
      <p:sp>
        <p:nvSpPr>
          <p:cNvPr id="5" name="Title 4"/>
          <p:cNvSpPr>
            <a:spLocks noGrp="1"/>
          </p:cNvSpPr>
          <p:nvPr>
            <p:ph type="title"/>
          </p:nvPr>
        </p:nvSpPr>
        <p:spPr/>
        <p:txBody>
          <a:bodyPr>
            <a:normAutofit/>
          </a:bodyPr>
          <a:lstStyle/>
          <a:p>
            <a:r>
              <a:rPr lang="en-US" sz="3600" dirty="0" smtClean="0"/>
              <a:t>PETE in the 1990s…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 calcmode="lin" valueType="num">
                                      <p:cBhvr additive="base">
                                        <p:cTn id="7" dur="10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a:t>
            </a:r>
          </a:p>
          <a:p>
            <a:pPr>
              <a:buNone/>
            </a:pPr>
            <a:endParaRPr lang="en-US" dirty="0" smtClean="0"/>
          </a:p>
          <a:p>
            <a:pPr>
              <a:buNone/>
            </a:pPr>
            <a:r>
              <a:rPr lang="en-US" dirty="0" smtClean="0"/>
              <a:t>  </a:t>
            </a:r>
            <a:r>
              <a:rPr lang="en-US" sz="3200" dirty="0" smtClean="0"/>
              <a:t>Which is better?—the traditional “PE method” or some of the more innovative, theory-based methods that had been introduced in the previous several years. </a:t>
            </a:r>
          </a:p>
          <a:p>
            <a:pPr>
              <a:buNone/>
            </a:pPr>
            <a:endParaRPr lang="en-US" sz="1600" dirty="0" smtClean="0"/>
          </a:p>
          <a:p>
            <a:pPr>
              <a:buNone/>
            </a:pPr>
            <a:r>
              <a:rPr lang="en-US" sz="1400" dirty="0" smtClean="0"/>
              <a:t>Hoffman, S. J. (1971). Traditional methodology: Prospects for change.  </a:t>
            </a:r>
            <a:r>
              <a:rPr lang="en-US" sz="1400" i="1" dirty="0" smtClean="0"/>
              <a:t>Quest</a:t>
            </a:r>
            <a:r>
              <a:rPr lang="en-US" sz="1400" dirty="0" smtClean="0"/>
              <a:t>,    Monograph 	XV, pp. 51-57.</a:t>
            </a:r>
            <a:endParaRPr lang="en-US" sz="1400" dirty="0"/>
          </a:p>
        </p:txBody>
      </p:sp>
      <p:sp>
        <p:nvSpPr>
          <p:cNvPr id="3" name="Footer Placeholder 2"/>
          <p:cNvSpPr>
            <a:spLocks noGrp="1"/>
          </p:cNvSpPr>
          <p:nvPr>
            <p:ph type="ftr" sz="quarter" idx="11"/>
          </p:nvPr>
        </p:nvSpPr>
        <p:spPr>
          <a:xfrm>
            <a:off x="4038600" y="6407944"/>
            <a:ext cx="26921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3</a:t>
            </a:fld>
            <a:endParaRPr lang="en-US"/>
          </a:p>
        </p:txBody>
      </p:sp>
      <p:sp>
        <p:nvSpPr>
          <p:cNvPr id="5" name="Title 4"/>
          <p:cNvSpPr>
            <a:spLocks noGrp="1"/>
          </p:cNvSpPr>
          <p:nvPr>
            <p:ph type="title"/>
          </p:nvPr>
        </p:nvSpPr>
        <p:spPr/>
        <p:txBody>
          <a:bodyPr>
            <a:normAutofit/>
          </a:bodyPr>
          <a:lstStyle/>
          <a:p>
            <a:r>
              <a:rPr lang="en-US" sz="3600" dirty="0" smtClean="0"/>
              <a:t>Hoffman, 1971</a:t>
            </a:r>
            <a:endParaRPr lang="en-US" sz="3600" dirty="0"/>
          </a:p>
        </p:txBody>
      </p:sp>
    </p:spTree>
  </p:cSld>
  <p:clrMapOvr>
    <a:masterClrMapping/>
  </p:clrMapOvr>
  <p:transition spd="slow">
    <p:dissolve/>
    <p:sndAc>
      <p:stSnd>
        <p:snd r:embed="rId3" name="chimes.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801"/>
            <a:ext cx="8458200" cy="4114800"/>
          </a:xfrm>
        </p:spPr>
        <p:txBody>
          <a:bodyPr>
            <a:normAutofit/>
          </a:bodyPr>
          <a:lstStyle/>
          <a:p>
            <a:r>
              <a:rPr lang="en-US" sz="2800" dirty="0" smtClean="0"/>
              <a:t>Standards, Assessment &amp; Accreditation of PETE Programs</a:t>
            </a:r>
          </a:p>
          <a:p>
            <a:pPr>
              <a:buNone/>
            </a:pPr>
            <a:endParaRPr lang="en-US" sz="3400" dirty="0" smtClean="0"/>
          </a:p>
        </p:txBody>
      </p:sp>
      <p:sp>
        <p:nvSpPr>
          <p:cNvPr id="3" name="Footer Placeholder 2"/>
          <p:cNvSpPr>
            <a:spLocks noGrp="1"/>
          </p:cNvSpPr>
          <p:nvPr>
            <p:ph type="ftr" sz="quarter" idx="11"/>
          </p:nvPr>
        </p:nvSpPr>
        <p:spPr>
          <a:xfrm>
            <a:off x="4191000" y="6407944"/>
            <a:ext cx="25397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30</a:t>
            </a:fld>
            <a:endParaRPr lang="en-US"/>
          </a:p>
        </p:txBody>
      </p:sp>
      <p:sp>
        <p:nvSpPr>
          <p:cNvPr id="5" name="Title 4"/>
          <p:cNvSpPr>
            <a:spLocks noGrp="1"/>
          </p:cNvSpPr>
          <p:nvPr>
            <p:ph type="title"/>
          </p:nvPr>
        </p:nvSpPr>
        <p:spPr/>
        <p:txBody>
          <a:bodyPr>
            <a:normAutofit/>
          </a:bodyPr>
          <a:lstStyle/>
          <a:p>
            <a:r>
              <a:rPr lang="en-US" sz="3600" dirty="0" smtClean="0"/>
              <a:t>PETE in this Decade…</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801"/>
            <a:ext cx="8458200" cy="4114800"/>
          </a:xfrm>
        </p:spPr>
        <p:txBody>
          <a:bodyPr>
            <a:normAutofit/>
          </a:bodyPr>
          <a:lstStyle/>
          <a:p>
            <a:r>
              <a:rPr lang="en-US" sz="2800" dirty="0" smtClean="0"/>
              <a:t>Standards, Assessment &amp; Accreditation of PETE Programs</a:t>
            </a:r>
          </a:p>
          <a:p>
            <a:pPr>
              <a:buNone/>
            </a:pPr>
            <a:endParaRPr lang="en-US" sz="2800" dirty="0" smtClean="0"/>
          </a:p>
          <a:p>
            <a:r>
              <a:rPr lang="en-US" sz="2800" dirty="0" smtClean="0"/>
              <a:t>Explosion of research</a:t>
            </a:r>
          </a:p>
          <a:p>
            <a:pPr>
              <a:buNone/>
            </a:pPr>
            <a:endParaRPr lang="en-US" sz="3400" dirty="0" smtClean="0"/>
          </a:p>
          <a:p>
            <a:pPr>
              <a:buNone/>
            </a:pPr>
            <a:endParaRPr lang="en-US" dirty="0" smtClean="0"/>
          </a:p>
        </p:txBody>
      </p:sp>
      <p:sp>
        <p:nvSpPr>
          <p:cNvPr id="3" name="Footer Placeholder 2"/>
          <p:cNvSpPr>
            <a:spLocks noGrp="1"/>
          </p:cNvSpPr>
          <p:nvPr>
            <p:ph type="ftr" sz="quarter" idx="11"/>
          </p:nvPr>
        </p:nvSpPr>
        <p:spPr>
          <a:xfrm>
            <a:off x="4191000" y="6407944"/>
            <a:ext cx="25397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31</a:t>
            </a:fld>
            <a:endParaRPr lang="en-US"/>
          </a:p>
        </p:txBody>
      </p:sp>
      <p:sp>
        <p:nvSpPr>
          <p:cNvPr id="5" name="Title 4"/>
          <p:cNvSpPr>
            <a:spLocks noGrp="1"/>
          </p:cNvSpPr>
          <p:nvPr>
            <p:ph type="title"/>
          </p:nvPr>
        </p:nvSpPr>
        <p:spPr/>
        <p:txBody>
          <a:bodyPr>
            <a:normAutofit/>
          </a:bodyPr>
          <a:lstStyle/>
          <a:p>
            <a:r>
              <a:rPr lang="en-US" sz="3600" dirty="0" smtClean="0"/>
              <a:t>PETE in this Decade…</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10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801"/>
            <a:ext cx="8458200" cy="4114800"/>
          </a:xfrm>
        </p:spPr>
        <p:txBody>
          <a:bodyPr>
            <a:normAutofit/>
          </a:bodyPr>
          <a:lstStyle/>
          <a:p>
            <a:r>
              <a:rPr lang="en-US" sz="2800" dirty="0" smtClean="0"/>
              <a:t>Standards, Assessment &amp; Accreditation of PETE Programs</a:t>
            </a:r>
          </a:p>
          <a:p>
            <a:pPr>
              <a:buNone/>
            </a:pPr>
            <a:endParaRPr lang="en-US" sz="2800" dirty="0" smtClean="0"/>
          </a:p>
          <a:p>
            <a:r>
              <a:rPr lang="en-US" sz="2800" dirty="0" smtClean="0"/>
              <a:t>Explosion of research</a:t>
            </a:r>
          </a:p>
          <a:p>
            <a:pPr>
              <a:buNone/>
            </a:pPr>
            <a:endParaRPr lang="en-US" sz="2800" dirty="0" smtClean="0"/>
          </a:p>
          <a:p>
            <a:r>
              <a:rPr lang="en-US" sz="2800" dirty="0" smtClean="0"/>
              <a:t>More acceptance in the mainstream</a:t>
            </a:r>
          </a:p>
          <a:p>
            <a:pPr>
              <a:buNone/>
            </a:pPr>
            <a:endParaRPr lang="en-US" dirty="0" smtClean="0"/>
          </a:p>
        </p:txBody>
      </p:sp>
      <p:sp>
        <p:nvSpPr>
          <p:cNvPr id="3" name="Footer Placeholder 2"/>
          <p:cNvSpPr>
            <a:spLocks noGrp="1"/>
          </p:cNvSpPr>
          <p:nvPr>
            <p:ph type="ftr" sz="quarter" idx="11"/>
          </p:nvPr>
        </p:nvSpPr>
        <p:spPr>
          <a:xfrm>
            <a:off x="4114800" y="6407944"/>
            <a:ext cx="26159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32</a:t>
            </a:fld>
            <a:endParaRPr lang="en-US"/>
          </a:p>
        </p:txBody>
      </p:sp>
      <p:sp>
        <p:nvSpPr>
          <p:cNvPr id="5" name="Title 4"/>
          <p:cNvSpPr>
            <a:spLocks noGrp="1"/>
          </p:cNvSpPr>
          <p:nvPr>
            <p:ph type="title"/>
          </p:nvPr>
        </p:nvSpPr>
        <p:spPr/>
        <p:txBody>
          <a:bodyPr>
            <a:normAutofit/>
          </a:bodyPr>
          <a:lstStyle/>
          <a:p>
            <a:r>
              <a:rPr lang="en-US" sz="3600" dirty="0" smtClean="0"/>
              <a:t>PETE in this Decade…</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10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038600" y="6407944"/>
            <a:ext cx="26921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3" name="Slide Number Placeholder 2"/>
          <p:cNvSpPr>
            <a:spLocks noGrp="1"/>
          </p:cNvSpPr>
          <p:nvPr>
            <p:ph type="sldNum" sz="quarter" idx="12"/>
          </p:nvPr>
        </p:nvSpPr>
        <p:spPr/>
        <p:txBody>
          <a:bodyPr/>
          <a:lstStyle/>
          <a:p>
            <a:fld id="{1BF69BF4-BD43-4E82-8C5E-8817B15113BF}" type="slidenum">
              <a:rPr lang="en-US" smtClean="0"/>
              <a:pPr/>
              <a:t>33</a:t>
            </a:fld>
            <a:endParaRPr lang="en-US"/>
          </a:p>
        </p:txBody>
      </p:sp>
      <p:graphicFrame>
        <p:nvGraphicFramePr>
          <p:cNvPr id="11266" name="Object 2"/>
          <p:cNvGraphicFramePr>
            <a:graphicFrameLocks noChangeAspect="1"/>
          </p:cNvGraphicFramePr>
          <p:nvPr/>
        </p:nvGraphicFramePr>
        <p:xfrm>
          <a:off x="569736" y="838200"/>
          <a:ext cx="7050264" cy="4562475"/>
        </p:xfrm>
        <a:graphic>
          <a:graphicData uri="http://schemas.openxmlformats.org/presentationml/2006/ole">
            <p:oleObj spid="_x0000_s11266" name="Acrobat Document" r:id="rId3" imgW="13770000" imgH="8910000" progId="AcroExch.Document.7">
              <p:embed/>
            </p:oleObj>
          </a:graphicData>
        </a:graphic>
      </p:graphicFrame>
    </p:spTree>
  </p:cSld>
  <p:clrMapOvr>
    <a:masterClrMapping/>
  </p:clrMapOvr>
  <p:transition spd="med">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801"/>
            <a:ext cx="8458200" cy="4114800"/>
          </a:xfrm>
        </p:spPr>
        <p:txBody>
          <a:bodyPr>
            <a:normAutofit/>
          </a:bodyPr>
          <a:lstStyle/>
          <a:p>
            <a:r>
              <a:rPr lang="en-US" sz="2800" dirty="0" smtClean="0"/>
              <a:t>Standards, Assessment &amp; Accreditation of PETE Programs</a:t>
            </a:r>
          </a:p>
          <a:p>
            <a:pPr>
              <a:buNone/>
            </a:pPr>
            <a:endParaRPr lang="en-US" sz="2800" dirty="0" smtClean="0"/>
          </a:p>
          <a:p>
            <a:r>
              <a:rPr lang="en-US" sz="2800" dirty="0" smtClean="0"/>
              <a:t>Explosion of research</a:t>
            </a:r>
          </a:p>
          <a:p>
            <a:pPr>
              <a:buNone/>
            </a:pPr>
            <a:endParaRPr lang="en-US" sz="2800" dirty="0" smtClean="0"/>
          </a:p>
          <a:p>
            <a:r>
              <a:rPr lang="en-US" sz="2800" dirty="0" smtClean="0"/>
              <a:t>More acceptance in the mainstream</a:t>
            </a:r>
          </a:p>
          <a:p>
            <a:endParaRPr lang="en-US" sz="2800" dirty="0" smtClean="0"/>
          </a:p>
          <a:p>
            <a:r>
              <a:rPr lang="en-US" sz="2800" dirty="0" smtClean="0"/>
              <a:t>Others?</a:t>
            </a:r>
          </a:p>
          <a:p>
            <a:endParaRPr lang="en-US" dirty="0" smtClean="0"/>
          </a:p>
        </p:txBody>
      </p:sp>
      <p:sp>
        <p:nvSpPr>
          <p:cNvPr id="3" name="Footer Placeholder 2"/>
          <p:cNvSpPr>
            <a:spLocks noGrp="1"/>
          </p:cNvSpPr>
          <p:nvPr>
            <p:ph type="ftr" sz="quarter" idx="11"/>
          </p:nvPr>
        </p:nvSpPr>
        <p:spPr>
          <a:xfrm>
            <a:off x="4191000" y="6407944"/>
            <a:ext cx="25397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34</a:t>
            </a:fld>
            <a:endParaRPr lang="en-US"/>
          </a:p>
        </p:txBody>
      </p:sp>
      <p:sp>
        <p:nvSpPr>
          <p:cNvPr id="5" name="Title 4"/>
          <p:cNvSpPr>
            <a:spLocks noGrp="1"/>
          </p:cNvSpPr>
          <p:nvPr>
            <p:ph type="title"/>
          </p:nvPr>
        </p:nvSpPr>
        <p:spPr/>
        <p:txBody>
          <a:bodyPr>
            <a:normAutofit/>
          </a:bodyPr>
          <a:lstStyle/>
          <a:p>
            <a:r>
              <a:rPr lang="en-US" sz="3600" dirty="0" smtClean="0"/>
              <a:t>PETE </a:t>
            </a:r>
            <a:r>
              <a:rPr lang="en-US" sz="3600" dirty="0" smtClean="0"/>
              <a:t>Since 2000</a:t>
            </a:r>
            <a:r>
              <a:rPr lang="en-US" sz="3600" dirty="0" smtClean="0"/>
              <a:t>…</a:t>
            </a:r>
            <a:endParaRPr lang="en-US" sz="3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191000" y="6407944"/>
            <a:ext cx="25397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35</a:t>
            </a:fld>
            <a:endParaRPr lang="en-US"/>
          </a:p>
        </p:txBody>
      </p:sp>
      <p:sp>
        <p:nvSpPr>
          <p:cNvPr id="5" name="Title 4"/>
          <p:cNvSpPr>
            <a:spLocks noGrp="1"/>
          </p:cNvSpPr>
          <p:nvPr>
            <p:ph type="title"/>
          </p:nvPr>
        </p:nvSpPr>
        <p:spPr/>
        <p:txBody>
          <a:bodyPr>
            <a:normAutofit/>
          </a:bodyPr>
          <a:lstStyle/>
          <a:p>
            <a:r>
              <a:rPr lang="en-US" sz="3600" dirty="0" smtClean="0"/>
              <a:t>That was Then…This is now</a:t>
            </a:r>
            <a:endParaRPr lang="en-US" sz="3600" dirty="0"/>
          </a:p>
        </p:txBody>
      </p:sp>
      <p:graphicFrame>
        <p:nvGraphicFramePr>
          <p:cNvPr id="12290" name="Object 2"/>
          <p:cNvGraphicFramePr>
            <a:graphicFrameLocks noChangeAspect="1"/>
          </p:cNvGraphicFramePr>
          <p:nvPr/>
        </p:nvGraphicFramePr>
        <p:xfrm>
          <a:off x="3001963" y="1396999"/>
          <a:ext cx="3932237" cy="5089245"/>
        </p:xfrm>
        <a:graphic>
          <a:graphicData uri="http://schemas.openxmlformats.org/presentationml/2006/ole">
            <p:oleObj spid="_x0000_s12290" name="Acrobat Document" r:id="rId3" imgW="6885000" imgH="8910000" progId="AcroExch.Document.7">
              <p:embed/>
            </p:oleObj>
          </a:graphicData>
        </a:graphic>
      </p:graphicFrame>
    </p:spTree>
  </p:cSld>
  <p:clrMapOvr>
    <a:masterClrMapping/>
  </p:clrMapOvr>
  <p:transition spd="med">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smtClean="0"/>
              <a:t>PETE doctoral programs</a:t>
            </a:r>
            <a:endParaRPr lang="en-US" sz="2800" b="1" dirty="0"/>
          </a:p>
        </p:txBody>
      </p:sp>
      <p:sp>
        <p:nvSpPr>
          <p:cNvPr id="3" name="Footer Placeholder 2"/>
          <p:cNvSpPr>
            <a:spLocks noGrp="1"/>
          </p:cNvSpPr>
          <p:nvPr>
            <p:ph type="ftr" sz="quarter" idx="11"/>
          </p:nvPr>
        </p:nvSpPr>
        <p:spPr>
          <a:xfrm>
            <a:off x="4114800" y="6407944"/>
            <a:ext cx="26159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36</a:t>
            </a:fld>
            <a:endParaRPr lang="en-US"/>
          </a:p>
        </p:txBody>
      </p:sp>
      <p:sp>
        <p:nvSpPr>
          <p:cNvPr id="5" name="Title 4"/>
          <p:cNvSpPr>
            <a:spLocks noGrp="1"/>
          </p:cNvSpPr>
          <p:nvPr>
            <p:ph type="title"/>
          </p:nvPr>
        </p:nvSpPr>
        <p:spPr/>
        <p:txBody>
          <a:bodyPr>
            <a:normAutofit/>
          </a:bodyPr>
          <a:lstStyle/>
          <a:p>
            <a:r>
              <a:rPr lang="en-US" sz="3600" dirty="0" smtClean="0"/>
              <a:t>Today’s Challenges for PETE</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038600" y="6492875"/>
            <a:ext cx="26921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3" name="Slide Number Placeholder 2"/>
          <p:cNvSpPr>
            <a:spLocks noGrp="1"/>
          </p:cNvSpPr>
          <p:nvPr>
            <p:ph type="sldNum" sz="quarter" idx="12"/>
          </p:nvPr>
        </p:nvSpPr>
        <p:spPr/>
        <p:txBody>
          <a:bodyPr/>
          <a:lstStyle/>
          <a:p>
            <a:fld id="{1BF69BF4-BD43-4E82-8C5E-8817B15113BF}" type="slidenum">
              <a:rPr lang="en-US" smtClean="0"/>
              <a:pPr/>
              <a:t>37</a:t>
            </a:fld>
            <a:endParaRPr lang="en-US"/>
          </a:p>
        </p:txBody>
      </p:sp>
      <p:pic>
        <p:nvPicPr>
          <p:cNvPr id="13314" name="Picture 2" descr="E:\Pictures for NASPE PETE\publish or perish.gif"/>
          <p:cNvPicPr>
            <a:picLocks noChangeAspect="1" noChangeArrowheads="1"/>
          </p:cNvPicPr>
          <p:nvPr/>
        </p:nvPicPr>
        <p:blipFill>
          <a:blip r:embed="rId3" cstate="print"/>
          <a:srcRect/>
          <a:stretch>
            <a:fillRect/>
          </a:stretch>
        </p:blipFill>
        <p:spPr bwMode="auto">
          <a:xfrm>
            <a:off x="2286000" y="0"/>
            <a:ext cx="5029200" cy="6629401"/>
          </a:xfrm>
          <a:prstGeom prst="rect">
            <a:avLst/>
          </a:prstGeom>
          <a:noFill/>
        </p:spPr>
      </p:pic>
    </p:spTree>
  </p:cSld>
  <p:clrMapOvr>
    <a:masterClrMapping/>
  </p:clrMapOvr>
  <p:transition>
    <p:wedge/>
    <p:sndAc>
      <p:stSnd>
        <p:snd r:embed="rId2" name="explode.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smtClean="0"/>
              <a:t>PETE doctoral programs</a:t>
            </a:r>
          </a:p>
          <a:p>
            <a:pPr>
              <a:buNone/>
            </a:pPr>
            <a:endParaRPr lang="en-US" sz="2800" b="1" dirty="0" smtClean="0"/>
          </a:p>
          <a:p>
            <a:r>
              <a:rPr lang="en-US" sz="2800" b="1" dirty="0" smtClean="0"/>
              <a:t>Balancing the PETE Curriculum</a:t>
            </a:r>
            <a:endParaRPr lang="en-US" sz="2800" b="1" dirty="0"/>
          </a:p>
        </p:txBody>
      </p:sp>
      <p:sp>
        <p:nvSpPr>
          <p:cNvPr id="3" name="Footer Placeholder 2"/>
          <p:cNvSpPr>
            <a:spLocks noGrp="1"/>
          </p:cNvSpPr>
          <p:nvPr>
            <p:ph type="ftr" sz="quarter" idx="11"/>
          </p:nvPr>
        </p:nvSpPr>
        <p:spPr>
          <a:xfrm>
            <a:off x="4114800" y="6407944"/>
            <a:ext cx="26159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38</a:t>
            </a:fld>
            <a:endParaRPr lang="en-US"/>
          </a:p>
        </p:txBody>
      </p:sp>
      <p:sp>
        <p:nvSpPr>
          <p:cNvPr id="5" name="Title 4"/>
          <p:cNvSpPr>
            <a:spLocks noGrp="1"/>
          </p:cNvSpPr>
          <p:nvPr>
            <p:ph type="title"/>
          </p:nvPr>
        </p:nvSpPr>
        <p:spPr/>
        <p:txBody>
          <a:bodyPr>
            <a:normAutofit/>
          </a:bodyPr>
          <a:lstStyle/>
          <a:p>
            <a:r>
              <a:rPr lang="en-US" sz="3600" dirty="0" smtClean="0"/>
              <a:t>Today’s Challenges for PETE</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114800" y="6407944"/>
            <a:ext cx="26159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3" name="Slide Number Placeholder 2"/>
          <p:cNvSpPr>
            <a:spLocks noGrp="1"/>
          </p:cNvSpPr>
          <p:nvPr>
            <p:ph type="sldNum" sz="quarter" idx="12"/>
          </p:nvPr>
        </p:nvSpPr>
        <p:spPr/>
        <p:txBody>
          <a:bodyPr/>
          <a:lstStyle/>
          <a:p>
            <a:fld id="{1BF69BF4-BD43-4E82-8C5E-8817B15113BF}" type="slidenum">
              <a:rPr lang="en-US" smtClean="0"/>
              <a:pPr/>
              <a:t>39</a:t>
            </a:fld>
            <a:endParaRPr lang="en-US"/>
          </a:p>
        </p:txBody>
      </p:sp>
      <p:pic>
        <p:nvPicPr>
          <p:cNvPr id="14338" name="Picture 2" descr="E:\Pictures for NASPE PETE\3 Scientists.jpg"/>
          <p:cNvPicPr>
            <a:picLocks noChangeAspect="1" noChangeArrowheads="1"/>
          </p:cNvPicPr>
          <p:nvPr/>
        </p:nvPicPr>
        <p:blipFill>
          <a:blip r:embed="rId2" cstate="print"/>
          <a:srcRect/>
          <a:stretch>
            <a:fillRect/>
          </a:stretch>
        </p:blipFill>
        <p:spPr bwMode="auto">
          <a:xfrm>
            <a:off x="1270000" y="838200"/>
            <a:ext cx="6604000" cy="5181600"/>
          </a:xfrm>
          <a:prstGeom prst="rect">
            <a:avLst/>
          </a:prstGeom>
          <a:noFill/>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114800" y="6407944"/>
            <a:ext cx="26159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3" name="Slide Number Placeholder 2"/>
          <p:cNvSpPr>
            <a:spLocks noGrp="1"/>
          </p:cNvSpPr>
          <p:nvPr>
            <p:ph type="sldNum" sz="quarter" idx="12"/>
          </p:nvPr>
        </p:nvSpPr>
        <p:spPr/>
        <p:txBody>
          <a:bodyPr/>
          <a:lstStyle/>
          <a:p>
            <a:fld id="{1BF69BF4-BD43-4E82-8C5E-8817B15113BF}" type="slidenum">
              <a:rPr lang="en-US" smtClean="0"/>
              <a:pPr/>
              <a:t>4</a:t>
            </a:fld>
            <a:endParaRPr lang="en-US"/>
          </a:p>
        </p:txBody>
      </p:sp>
      <p:graphicFrame>
        <p:nvGraphicFramePr>
          <p:cNvPr id="3074" name="Object 2"/>
          <p:cNvGraphicFramePr>
            <a:graphicFrameLocks noChangeAspect="1"/>
          </p:cNvGraphicFramePr>
          <p:nvPr/>
        </p:nvGraphicFramePr>
        <p:xfrm>
          <a:off x="2362200" y="225001"/>
          <a:ext cx="4191000" cy="6078732"/>
        </p:xfrm>
        <a:graphic>
          <a:graphicData uri="http://schemas.openxmlformats.org/presentationml/2006/ole">
            <p:oleObj spid="_x0000_s3074" name="Acrobat Document" r:id="rId4" imgW="5872320" imgH="8505000" progId="AcroExch.Document.7">
              <p:embed/>
            </p:oleObj>
          </a:graphicData>
        </a:graphic>
      </p:graphicFrame>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114800" y="6407944"/>
            <a:ext cx="26159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3" name="Slide Number Placeholder 2"/>
          <p:cNvSpPr>
            <a:spLocks noGrp="1"/>
          </p:cNvSpPr>
          <p:nvPr>
            <p:ph type="sldNum" sz="quarter" idx="12"/>
          </p:nvPr>
        </p:nvSpPr>
        <p:spPr/>
        <p:txBody>
          <a:bodyPr/>
          <a:lstStyle/>
          <a:p>
            <a:fld id="{1BF69BF4-BD43-4E82-8C5E-8817B15113BF}" type="slidenum">
              <a:rPr lang="en-US" smtClean="0"/>
              <a:pPr/>
              <a:t>40</a:t>
            </a:fld>
            <a:endParaRPr lang="en-US"/>
          </a:p>
        </p:txBody>
      </p:sp>
      <p:graphicFrame>
        <p:nvGraphicFramePr>
          <p:cNvPr id="15362" name="Object 2"/>
          <p:cNvGraphicFramePr>
            <a:graphicFrameLocks noChangeAspect="1"/>
          </p:cNvGraphicFramePr>
          <p:nvPr/>
        </p:nvGraphicFramePr>
        <p:xfrm>
          <a:off x="2514600" y="376898"/>
          <a:ext cx="4191000" cy="6078732"/>
        </p:xfrm>
        <a:graphic>
          <a:graphicData uri="http://schemas.openxmlformats.org/presentationml/2006/ole">
            <p:oleObj spid="_x0000_s15362" name="Acrobat Document" r:id="rId3" imgW="5872320" imgH="8505000" progId="AcroExch.Document.7">
              <p:embed/>
            </p:oleObj>
          </a:graphicData>
        </a:graphic>
      </p:graphicFrame>
    </p:spTree>
  </p:cSld>
  <p:clrMapOvr>
    <a:masterClrMapping/>
  </p:clrMapOvr>
  <p:transition spd="med">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191000" y="6407944"/>
            <a:ext cx="25397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3" name="Slide Number Placeholder 2"/>
          <p:cNvSpPr>
            <a:spLocks noGrp="1"/>
          </p:cNvSpPr>
          <p:nvPr>
            <p:ph type="sldNum" sz="quarter" idx="12"/>
          </p:nvPr>
        </p:nvSpPr>
        <p:spPr/>
        <p:txBody>
          <a:bodyPr/>
          <a:lstStyle/>
          <a:p>
            <a:fld id="{1BF69BF4-BD43-4E82-8C5E-8817B15113BF}" type="slidenum">
              <a:rPr lang="en-US" smtClean="0"/>
              <a:pPr/>
              <a:t>41</a:t>
            </a:fld>
            <a:endParaRPr lang="en-US"/>
          </a:p>
        </p:txBody>
      </p:sp>
      <p:pic>
        <p:nvPicPr>
          <p:cNvPr id="14338" name="Picture 2" descr="E:\Pictures for NASPE PETE\3 Scientists.jpg"/>
          <p:cNvPicPr>
            <a:picLocks noChangeAspect="1" noChangeArrowheads="1"/>
          </p:cNvPicPr>
          <p:nvPr/>
        </p:nvPicPr>
        <p:blipFill>
          <a:blip r:embed="rId2" cstate="print"/>
          <a:srcRect/>
          <a:stretch>
            <a:fillRect/>
          </a:stretch>
        </p:blipFill>
        <p:spPr bwMode="auto">
          <a:xfrm>
            <a:off x="381000" y="609600"/>
            <a:ext cx="3759200" cy="2949526"/>
          </a:xfrm>
          <a:prstGeom prst="rect">
            <a:avLst/>
          </a:prstGeom>
          <a:noFill/>
        </p:spPr>
      </p:pic>
      <p:pic>
        <p:nvPicPr>
          <p:cNvPr id="5" name="Picture 2" descr="E:\Pictures for NASPE PETE\3 Scientists.jpg"/>
          <p:cNvPicPr>
            <a:picLocks noChangeAspect="1" noChangeArrowheads="1"/>
          </p:cNvPicPr>
          <p:nvPr/>
        </p:nvPicPr>
        <p:blipFill>
          <a:blip r:embed="rId2" cstate="print"/>
          <a:srcRect/>
          <a:stretch>
            <a:fillRect/>
          </a:stretch>
        </p:blipFill>
        <p:spPr bwMode="auto">
          <a:xfrm>
            <a:off x="4114800" y="609600"/>
            <a:ext cx="3759200" cy="2949526"/>
          </a:xfrm>
          <a:prstGeom prst="rect">
            <a:avLst/>
          </a:prstGeom>
          <a:noFill/>
        </p:spPr>
      </p:pic>
      <p:pic>
        <p:nvPicPr>
          <p:cNvPr id="6" name="Picture 2" descr="E:\Pictures for NASPE PETE\3 Scientists.jpg"/>
          <p:cNvPicPr>
            <a:picLocks noChangeAspect="1" noChangeArrowheads="1"/>
          </p:cNvPicPr>
          <p:nvPr/>
        </p:nvPicPr>
        <p:blipFill>
          <a:blip r:embed="rId2" cstate="print"/>
          <a:srcRect/>
          <a:stretch>
            <a:fillRect/>
          </a:stretch>
        </p:blipFill>
        <p:spPr bwMode="auto">
          <a:xfrm>
            <a:off x="381000" y="3581400"/>
            <a:ext cx="3759200" cy="2949526"/>
          </a:xfrm>
          <a:prstGeom prst="rect">
            <a:avLst/>
          </a:prstGeom>
          <a:noFill/>
        </p:spPr>
      </p:pic>
      <p:pic>
        <p:nvPicPr>
          <p:cNvPr id="7" name="Picture 2" descr="E:\Pictures for NASPE PETE\3 Scientists.jpg"/>
          <p:cNvPicPr>
            <a:picLocks noChangeAspect="1" noChangeArrowheads="1"/>
          </p:cNvPicPr>
          <p:nvPr/>
        </p:nvPicPr>
        <p:blipFill>
          <a:blip r:embed="rId2" cstate="print"/>
          <a:srcRect/>
          <a:stretch>
            <a:fillRect/>
          </a:stretch>
        </p:blipFill>
        <p:spPr bwMode="auto">
          <a:xfrm>
            <a:off x="4114800" y="3581400"/>
            <a:ext cx="3759200" cy="2949526"/>
          </a:xfrm>
          <a:prstGeom prst="rect">
            <a:avLst/>
          </a:prstGeom>
          <a:noFill/>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114800" y="6407944"/>
            <a:ext cx="26159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3" name="Slide Number Placeholder 2"/>
          <p:cNvSpPr>
            <a:spLocks noGrp="1"/>
          </p:cNvSpPr>
          <p:nvPr>
            <p:ph type="sldNum" sz="quarter" idx="12"/>
          </p:nvPr>
        </p:nvSpPr>
        <p:spPr/>
        <p:txBody>
          <a:bodyPr/>
          <a:lstStyle/>
          <a:p>
            <a:fld id="{1BF69BF4-BD43-4E82-8C5E-8817B15113BF}" type="slidenum">
              <a:rPr lang="en-US" smtClean="0"/>
              <a:pPr/>
              <a:t>42</a:t>
            </a:fld>
            <a:endParaRPr lang="en-US"/>
          </a:p>
        </p:txBody>
      </p:sp>
      <p:pic>
        <p:nvPicPr>
          <p:cNvPr id="16386" name="Picture 2" descr="E:\Pictures for NASPE PETE\spanking2.jpg"/>
          <p:cNvPicPr>
            <a:picLocks noChangeAspect="1" noChangeArrowheads="1"/>
          </p:cNvPicPr>
          <p:nvPr/>
        </p:nvPicPr>
        <p:blipFill>
          <a:blip r:embed="rId2" cstate="print"/>
          <a:srcRect/>
          <a:stretch>
            <a:fillRect/>
          </a:stretch>
        </p:blipFill>
        <p:spPr bwMode="auto">
          <a:xfrm>
            <a:off x="762000" y="556239"/>
            <a:ext cx="7696200" cy="5804187"/>
          </a:xfrm>
          <a:prstGeom prst="rect">
            <a:avLst/>
          </a:prstGeom>
          <a:noFill/>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smtClean="0"/>
              <a:t>PETE doctoral programs</a:t>
            </a:r>
          </a:p>
          <a:p>
            <a:pPr>
              <a:buNone/>
            </a:pPr>
            <a:endParaRPr lang="en-US" sz="2800" b="1" dirty="0" smtClean="0"/>
          </a:p>
          <a:p>
            <a:r>
              <a:rPr lang="en-US" sz="2800" b="1" dirty="0" smtClean="0"/>
              <a:t>Balancing the PETE Curriculum</a:t>
            </a:r>
          </a:p>
          <a:p>
            <a:pPr>
              <a:buNone/>
            </a:pPr>
            <a:endParaRPr lang="en-US" sz="2800" b="1" dirty="0" smtClean="0"/>
          </a:p>
          <a:p>
            <a:r>
              <a:rPr lang="en-US" sz="2800" b="1" dirty="0" smtClean="0"/>
              <a:t>Accreditation Wagging the PETE Dog</a:t>
            </a:r>
            <a:endParaRPr lang="en-US" sz="2800" b="1" dirty="0"/>
          </a:p>
        </p:txBody>
      </p:sp>
      <p:sp>
        <p:nvSpPr>
          <p:cNvPr id="3" name="Footer Placeholder 2"/>
          <p:cNvSpPr>
            <a:spLocks noGrp="1"/>
          </p:cNvSpPr>
          <p:nvPr>
            <p:ph type="ftr" sz="quarter" idx="11"/>
          </p:nvPr>
        </p:nvSpPr>
        <p:spPr>
          <a:xfrm>
            <a:off x="4038600" y="6407944"/>
            <a:ext cx="26921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43</a:t>
            </a:fld>
            <a:endParaRPr lang="en-US"/>
          </a:p>
        </p:txBody>
      </p:sp>
      <p:sp>
        <p:nvSpPr>
          <p:cNvPr id="5" name="Title 4"/>
          <p:cNvSpPr>
            <a:spLocks noGrp="1"/>
          </p:cNvSpPr>
          <p:nvPr>
            <p:ph type="title"/>
          </p:nvPr>
        </p:nvSpPr>
        <p:spPr/>
        <p:txBody>
          <a:bodyPr>
            <a:normAutofit/>
          </a:bodyPr>
          <a:lstStyle/>
          <a:p>
            <a:r>
              <a:rPr lang="en-US" sz="3600" dirty="0" smtClean="0"/>
              <a:t>Today’s Challenges for PETE</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linds(horizontal)">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114800" y="6407944"/>
            <a:ext cx="26159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3" name="Slide Number Placeholder 2"/>
          <p:cNvSpPr>
            <a:spLocks noGrp="1"/>
          </p:cNvSpPr>
          <p:nvPr>
            <p:ph type="sldNum" sz="quarter" idx="12"/>
          </p:nvPr>
        </p:nvSpPr>
        <p:spPr/>
        <p:txBody>
          <a:bodyPr/>
          <a:lstStyle/>
          <a:p>
            <a:fld id="{1BF69BF4-BD43-4E82-8C5E-8817B15113BF}" type="slidenum">
              <a:rPr lang="en-US" smtClean="0"/>
              <a:pPr/>
              <a:t>44</a:t>
            </a:fld>
            <a:endParaRPr lang="en-US"/>
          </a:p>
        </p:txBody>
      </p:sp>
      <p:pic>
        <p:nvPicPr>
          <p:cNvPr id="17410" name="Picture 2" descr="E:\Pictures for NASPE PETE\TchrEdReform.jpg"/>
          <p:cNvPicPr>
            <a:picLocks noChangeAspect="1" noChangeArrowheads="1"/>
          </p:cNvPicPr>
          <p:nvPr/>
        </p:nvPicPr>
        <p:blipFill>
          <a:blip r:embed="rId3" cstate="print"/>
          <a:srcRect/>
          <a:stretch>
            <a:fillRect/>
          </a:stretch>
        </p:blipFill>
        <p:spPr bwMode="auto">
          <a:xfrm>
            <a:off x="685800" y="607511"/>
            <a:ext cx="8077200" cy="5864269"/>
          </a:xfrm>
          <a:prstGeom prst="rect">
            <a:avLst/>
          </a:prstGeom>
          <a:noFill/>
        </p:spPr>
      </p:pic>
    </p:spTree>
  </p:cSld>
  <p:clrMapOvr>
    <a:masterClrMapping/>
  </p:clrMapOvr>
  <p:transition>
    <p:randomBar dir="vert"/>
    <p:sndAc>
      <p:stSnd>
        <p:snd r:embed="rId2" name="applause.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191000" y="6407944"/>
            <a:ext cx="25397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3" name="Slide Number Placeholder 2"/>
          <p:cNvSpPr>
            <a:spLocks noGrp="1"/>
          </p:cNvSpPr>
          <p:nvPr>
            <p:ph type="sldNum" sz="quarter" idx="12"/>
          </p:nvPr>
        </p:nvSpPr>
        <p:spPr/>
        <p:txBody>
          <a:bodyPr/>
          <a:lstStyle/>
          <a:p>
            <a:fld id="{1BF69BF4-BD43-4E82-8C5E-8817B15113BF}" type="slidenum">
              <a:rPr lang="en-US" smtClean="0"/>
              <a:pPr/>
              <a:t>45</a:t>
            </a:fld>
            <a:endParaRPr lang="en-US"/>
          </a:p>
        </p:txBody>
      </p:sp>
      <p:pic>
        <p:nvPicPr>
          <p:cNvPr id="19459" name="Picture 3" descr="E:\Pictures for NASPE PETE\PDVD_010.JPG"/>
          <p:cNvPicPr>
            <a:picLocks noChangeAspect="1" noChangeArrowheads="1"/>
          </p:cNvPicPr>
          <p:nvPr/>
        </p:nvPicPr>
        <p:blipFill>
          <a:blip r:embed="rId3" cstate="print"/>
          <a:srcRect/>
          <a:stretch>
            <a:fillRect/>
          </a:stretch>
        </p:blipFill>
        <p:spPr bwMode="auto">
          <a:xfrm>
            <a:off x="342900" y="609600"/>
            <a:ext cx="8496300" cy="5664200"/>
          </a:xfrm>
          <a:prstGeom prst="rect">
            <a:avLst/>
          </a:prstGeom>
          <a:noFill/>
        </p:spPr>
      </p:pic>
    </p:spTree>
  </p:cSld>
  <p:clrMapOvr>
    <a:masterClrMapping/>
  </p:clrMapOvr>
  <p:transition>
    <p:randomBar/>
    <p:sndAc>
      <p:stSnd>
        <p:snd r:embed="rId2" name="applause.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smtClean="0"/>
              <a:t>PETE doctoral programs</a:t>
            </a:r>
          </a:p>
          <a:p>
            <a:pPr>
              <a:buNone/>
            </a:pPr>
            <a:endParaRPr lang="en-US" sz="2800" b="1" dirty="0" smtClean="0"/>
          </a:p>
          <a:p>
            <a:r>
              <a:rPr lang="en-US" sz="2800" b="1" dirty="0" smtClean="0"/>
              <a:t>Balancing the PETE Curriculum</a:t>
            </a:r>
          </a:p>
          <a:p>
            <a:pPr>
              <a:buNone/>
            </a:pPr>
            <a:endParaRPr lang="en-US" sz="2800" b="1" dirty="0" smtClean="0"/>
          </a:p>
          <a:p>
            <a:r>
              <a:rPr lang="en-US" sz="2800" b="1" dirty="0" smtClean="0"/>
              <a:t>Accreditation Wagging the PETE Dog</a:t>
            </a:r>
          </a:p>
          <a:p>
            <a:pPr>
              <a:buNone/>
            </a:pPr>
            <a:endParaRPr lang="en-US" sz="2800" b="1" dirty="0" smtClean="0"/>
          </a:p>
          <a:p>
            <a:r>
              <a:rPr lang="en-US" sz="2800" b="1" dirty="0" smtClean="0"/>
              <a:t>P-12 Physical Education and PETE</a:t>
            </a:r>
            <a:endParaRPr lang="en-US" sz="2800" b="1" dirty="0"/>
          </a:p>
        </p:txBody>
      </p:sp>
      <p:sp>
        <p:nvSpPr>
          <p:cNvPr id="3" name="Footer Placeholder 2"/>
          <p:cNvSpPr>
            <a:spLocks noGrp="1"/>
          </p:cNvSpPr>
          <p:nvPr>
            <p:ph type="ftr" sz="quarter" idx="11"/>
          </p:nvPr>
        </p:nvSpPr>
        <p:spPr>
          <a:xfrm>
            <a:off x="4114800" y="6407944"/>
            <a:ext cx="26159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46</a:t>
            </a:fld>
            <a:endParaRPr lang="en-US"/>
          </a:p>
        </p:txBody>
      </p:sp>
      <p:sp>
        <p:nvSpPr>
          <p:cNvPr id="5" name="Title 4"/>
          <p:cNvSpPr>
            <a:spLocks noGrp="1"/>
          </p:cNvSpPr>
          <p:nvPr>
            <p:ph type="title"/>
          </p:nvPr>
        </p:nvSpPr>
        <p:spPr/>
        <p:txBody>
          <a:bodyPr>
            <a:normAutofit/>
          </a:bodyPr>
          <a:lstStyle/>
          <a:p>
            <a:r>
              <a:rPr lang="en-US" sz="3600" dirty="0" smtClean="0"/>
              <a:t>Today’s Challenges for PETE</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blinds(horizontal)">
                                      <p:cBhvr>
                                        <p:cTn id="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b="1" dirty="0" smtClean="0"/>
              <a:t>PETE doctoral programs</a:t>
            </a:r>
          </a:p>
          <a:p>
            <a:pPr>
              <a:buNone/>
            </a:pPr>
            <a:endParaRPr lang="en-US" sz="2800" b="1" dirty="0" smtClean="0"/>
          </a:p>
          <a:p>
            <a:r>
              <a:rPr lang="en-US" sz="2800" b="1" dirty="0" smtClean="0"/>
              <a:t>Balancing the PETE Curriculum</a:t>
            </a:r>
          </a:p>
          <a:p>
            <a:pPr>
              <a:buNone/>
            </a:pPr>
            <a:endParaRPr lang="en-US" sz="2800" b="1" dirty="0" smtClean="0"/>
          </a:p>
          <a:p>
            <a:r>
              <a:rPr lang="en-US" sz="2800" b="1" dirty="0" smtClean="0"/>
              <a:t>Accreditation Wagging the PETE dog</a:t>
            </a:r>
          </a:p>
          <a:p>
            <a:pPr>
              <a:buNone/>
            </a:pPr>
            <a:endParaRPr lang="en-US" sz="2800" b="1" dirty="0" smtClean="0"/>
          </a:p>
          <a:p>
            <a:r>
              <a:rPr lang="en-US" sz="2800" b="1" dirty="0" smtClean="0"/>
              <a:t>P-12 Physical Education and PETE</a:t>
            </a:r>
          </a:p>
          <a:p>
            <a:pPr>
              <a:buNone/>
            </a:pPr>
            <a:endParaRPr lang="en-US" sz="2800" b="1" dirty="0" smtClean="0"/>
          </a:p>
          <a:p>
            <a:r>
              <a:rPr lang="en-US" sz="2800" b="1" dirty="0" smtClean="0"/>
              <a:t>Aligning PETE with public’s expectations</a:t>
            </a:r>
            <a:endParaRPr lang="en-US" sz="2800" b="1" dirty="0"/>
          </a:p>
        </p:txBody>
      </p:sp>
      <p:sp>
        <p:nvSpPr>
          <p:cNvPr id="3" name="Footer Placeholder 2"/>
          <p:cNvSpPr>
            <a:spLocks noGrp="1"/>
          </p:cNvSpPr>
          <p:nvPr>
            <p:ph type="ftr" sz="quarter" idx="11"/>
          </p:nvPr>
        </p:nvSpPr>
        <p:spPr>
          <a:xfrm>
            <a:off x="4191000" y="6407944"/>
            <a:ext cx="25397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47</a:t>
            </a:fld>
            <a:endParaRPr lang="en-US"/>
          </a:p>
        </p:txBody>
      </p:sp>
      <p:sp>
        <p:nvSpPr>
          <p:cNvPr id="5" name="Title 4"/>
          <p:cNvSpPr>
            <a:spLocks noGrp="1"/>
          </p:cNvSpPr>
          <p:nvPr>
            <p:ph type="title"/>
          </p:nvPr>
        </p:nvSpPr>
        <p:spPr/>
        <p:txBody>
          <a:bodyPr>
            <a:normAutofit/>
          </a:bodyPr>
          <a:lstStyle/>
          <a:p>
            <a:r>
              <a:rPr lang="en-US" sz="3600" dirty="0" smtClean="0"/>
              <a:t>Today’s Challenges for PETE</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blinds(horizontal)">
                                      <p:cBhvr>
                                        <p:cTn id="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a:t>
            </a:r>
            <a:r>
              <a:rPr lang="en-US" sz="2800" dirty="0" smtClean="0"/>
              <a:t>“The future role of physical education will depend on its ability to provide deliverable outcomes that are consistent with society’s needs and expectations”</a:t>
            </a:r>
          </a:p>
          <a:p>
            <a:pPr>
              <a:buNone/>
            </a:pPr>
            <a:endParaRPr lang="en-US" sz="2800" dirty="0" smtClean="0"/>
          </a:p>
          <a:p>
            <a:pPr>
              <a:buNone/>
            </a:pPr>
            <a:r>
              <a:rPr lang="en-US" sz="1400" dirty="0" smtClean="0"/>
              <a:t>October, 2009</a:t>
            </a:r>
            <a:endParaRPr lang="en-US" sz="1400" dirty="0"/>
          </a:p>
        </p:txBody>
      </p:sp>
      <p:sp>
        <p:nvSpPr>
          <p:cNvPr id="3" name="Footer Placeholder 2"/>
          <p:cNvSpPr>
            <a:spLocks noGrp="1"/>
          </p:cNvSpPr>
          <p:nvPr>
            <p:ph type="ftr" sz="quarter" idx="11"/>
          </p:nvPr>
        </p:nvSpPr>
        <p:spPr>
          <a:xfrm>
            <a:off x="4191000" y="6407944"/>
            <a:ext cx="25397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48</a:t>
            </a:fld>
            <a:endParaRPr lang="en-US"/>
          </a:p>
        </p:txBody>
      </p:sp>
      <p:sp>
        <p:nvSpPr>
          <p:cNvPr id="5" name="Title 4"/>
          <p:cNvSpPr>
            <a:spLocks noGrp="1"/>
          </p:cNvSpPr>
          <p:nvPr>
            <p:ph type="title"/>
          </p:nvPr>
        </p:nvSpPr>
        <p:spPr/>
        <p:txBody>
          <a:bodyPr>
            <a:normAutofit/>
          </a:bodyPr>
          <a:lstStyle/>
          <a:p>
            <a:r>
              <a:rPr lang="en-US" sz="3600" dirty="0" smtClean="0"/>
              <a:t>Russ Pate</a:t>
            </a:r>
            <a:endParaRPr lang="en-US" sz="3600" dirty="0"/>
          </a:p>
        </p:txBody>
      </p:sp>
    </p:spTree>
  </p:cSld>
  <p:clrMapOvr>
    <a:masterClrMapping/>
  </p:clrMapOvr>
  <p:transition spd="med">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lnSpcReduction="10000"/>
          </a:bodyPr>
          <a:lstStyle/>
          <a:p>
            <a:r>
              <a:rPr lang="en-US" sz="2400" dirty="0" smtClean="0"/>
              <a:t>Comprehensive</a:t>
            </a:r>
          </a:p>
          <a:p>
            <a:r>
              <a:rPr lang="en-US" sz="2400" dirty="0" smtClean="0">
                <a:solidFill>
                  <a:srgbClr val="FF0000"/>
                </a:solidFill>
              </a:rPr>
              <a:t>Long-term</a:t>
            </a:r>
          </a:p>
          <a:p>
            <a:r>
              <a:rPr lang="en-US" sz="2400" dirty="0" smtClean="0">
                <a:solidFill>
                  <a:srgbClr val="0070C0"/>
                </a:solidFill>
              </a:rPr>
              <a:t>Structured for high rates of MVPA</a:t>
            </a:r>
          </a:p>
          <a:p>
            <a:r>
              <a:rPr lang="en-US" sz="2400" dirty="0" smtClean="0">
                <a:solidFill>
                  <a:schemeClr val="accent6"/>
                </a:solidFill>
              </a:rPr>
              <a:t>Pursue targeted health-related learning outcomes</a:t>
            </a:r>
          </a:p>
          <a:p>
            <a:r>
              <a:rPr lang="en-US" sz="2400" dirty="0" smtClean="0">
                <a:solidFill>
                  <a:schemeClr val="accent2">
                    <a:lumMod val="75000"/>
                  </a:schemeClr>
                </a:solidFill>
              </a:rPr>
              <a:t>Have a high “fun quotient” </a:t>
            </a:r>
          </a:p>
          <a:p>
            <a:r>
              <a:rPr lang="en-US" sz="2400" dirty="0" smtClean="0">
                <a:solidFill>
                  <a:srgbClr val="00B050"/>
                </a:solidFill>
              </a:rPr>
              <a:t>Promote skill development as a motivational mechanism</a:t>
            </a:r>
          </a:p>
          <a:p>
            <a:r>
              <a:rPr lang="en-US" sz="2400" dirty="0" smtClean="0">
                <a:solidFill>
                  <a:srgbClr val="C00000"/>
                </a:solidFill>
              </a:rPr>
              <a:t>Provide sufficient amounts of PA time during and after the school day </a:t>
            </a:r>
          </a:p>
          <a:p>
            <a:r>
              <a:rPr lang="en-US" sz="2400" dirty="0" smtClean="0"/>
              <a:t>Are led by the school’s PE teachers</a:t>
            </a:r>
          </a:p>
          <a:p>
            <a:endParaRPr lang="en-US" sz="2400" dirty="0" smtClean="0"/>
          </a:p>
          <a:p>
            <a:pPr>
              <a:buNone/>
            </a:pPr>
            <a:r>
              <a:rPr lang="en-US" sz="1500" dirty="0" err="1" smtClean="0"/>
              <a:t>Siedentop</a:t>
            </a:r>
            <a:r>
              <a:rPr lang="en-US" sz="1500" dirty="0" smtClean="0"/>
              <a:t>, D. (2009). National Plan for Physical Activity: Education Sector. </a:t>
            </a:r>
            <a:r>
              <a:rPr lang="en-US" sz="1500" i="1" dirty="0" smtClean="0"/>
              <a:t>Journal of Physical Activity and Health, 2009, 6(</a:t>
            </a:r>
            <a:r>
              <a:rPr lang="en-US" sz="1500" i="1" dirty="0" err="1" smtClean="0"/>
              <a:t>Suppl</a:t>
            </a:r>
            <a:r>
              <a:rPr lang="en-US" sz="1500" i="1" dirty="0" smtClean="0"/>
              <a:t> 2), S168–S180</a:t>
            </a:r>
            <a:r>
              <a:rPr lang="en-US" sz="1500" dirty="0" smtClean="0"/>
              <a:t>.</a:t>
            </a:r>
          </a:p>
        </p:txBody>
      </p:sp>
      <p:sp>
        <p:nvSpPr>
          <p:cNvPr id="3" name="Footer Placeholder 2"/>
          <p:cNvSpPr>
            <a:spLocks noGrp="1"/>
          </p:cNvSpPr>
          <p:nvPr>
            <p:ph type="ftr" sz="quarter" idx="11"/>
          </p:nvPr>
        </p:nvSpPr>
        <p:spPr>
          <a:xfrm>
            <a:off x="4114800" y="6407944"/>
            <a:ext cx="26159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49</a:t>
            </a:fld>
            <a:endParaRPr lang="en-US"/>
          </a:p>
        </p:txBody>
      </p:sp>
      <p:sp>
        <p:nvSpPr>
          <p:cNvPr id="5" name="Title 4"/>
          <p:cNvSpPr>
            <a:spLocks noGrp="1"/>
          </p:cNvSpPr>
          <p:nvPr>
            <p:ph type="title"/>
          </p:nvPr>
        </p:nvSpPr>
        <p:spPr/>
        <p:txBody>
          <a:bodyPr>
            <a:normAutofit/>
          </a:bodyPr>
          <a:lstStyle/>
          <a:p>
            <a:r>
              <a:rPr lang="en-US" sz="2800" dirty="0" smtClean="0"/>
              <a:t>Effective PE Interventions for Increased PA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2">
                                            <p:txEl>
                                              <p:pRg st="1" end="1"/>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2">
                                            <p:txEl>
                                              <p:pRg st="2" end="2"/>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2">
                                            <p:txEl>
                                              <p:pRg st="3" end="3"/>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2">
                                            <p:txEl>
                                              <p:pRg st="4" end="4"/>
                                            </p:txEl>
                                          </p:spTgt>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2">
                                            <p:txEl>
                                              <p:pRg st="5" end="5"/>
                                            </p:txEl>
                                          </p:spTgt>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2">
                                            <p:txEl>
                                              <p:pRg st="6" end="6"/>
                                            </p:txEl>
                                          </p:spTgt>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2">
                                            <p:txEl>
                                              <p:pRg st="7" end="7"/>
                                            </p:txEl>
                                          </p:spTgt>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2">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dirty="0" smtClean="0"/>
              <a:t> </a:t>
            </a:r>
            <a:r>
              <a:rPr lang="en-US" sz="2800" dirty="0" smtClean="0"/>
              <a:t>“The writer confesses that he does not </a:t>
            </a:r>
            <a:r>
              <a:rPr lang="en-US" sz="2800" i="1" dirty="0" smtClean="0"/>
              <a:t>know</a:t>
            </a:r>
            <a:r>
              <a:rPr lang="en-US" sz="2800" dirty="0" smtClean="0"/>
              <a:t> what behaviors constitute good teaching and welcomes enlightenment.  Regardless of the real or imagined merits of any method, new alternatives for teaching are always worthy of at least systematic and patient exploration.” (p. 56)</a:t>
            </a:r>
          </a:p>
          <a:p>
            <a:pPr>
              <a:buNone/>
            </a:pPr>
            <a:endParaRPr lang="en-US" sz="2800" dirty="0" smtClean="0"/>
          </a:p>
          <a:p>
            <a:pPr>
              <a:buNone/>
            </a:pPr>
            <a:r>
              <a:rPr lang="en-US" sz="1400" dirty="0" smtClean="0"/>
              <a:t>Hoffman, S. J. (1971). Traditional methodology: Prospects for change.  </a:t>
            </a:r>
            <a:r>
              <a:rPr lang="en-US" sz="1400" i="1" dirty="0" smtClean="0"/>
              <a:t>Quest</a:t>
            </a:r>
            <a:r>
              <a:rPr lang="en-US" sz="1400" dirty="0" smtClean="0"/>
              <a:t>,    Monograph 	XV, pp. 51-57.</a:t>
            </a:r>
          </a:p>
          <a:p>
            <a:pPr>
              <a:buNone/>
            </a:pPr>
            <a:endParaRPr lang="en-US" sz="2800" dirty="0"/>
          </a:p>
        </p:txBody>
      </p:sp>
      <p:sp>
        <p:nvSpPr>
          <p:cNvPr id="3" name="Footer Placeholder 2"/>
          <p:cNvSpPr>
            <a:spLocks noGrp="1"/>
          </p:cNvSpPr>
          <p:nvPr>
            <p:ph type="ftr" sz="quarter" idx="11"/>
          </p:nvPr>
        </p:nvSpPr>
        <p:spPr>
          <a:xfrm>
            <a:off x="4114800" y="6407944"/>
            <a:ext cx="26159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5</a:t>
            </a:fld>
            <a:endParaRPr lang="en-US"/>
          </a:p>
        </p:txBody>
      </p:sp>
      <p:sp>
        <p:nvSpPr>
          <p:cNvPr id="5" name="Title 4"/>
          <p:cNvSpPr>
            <a:spLocks noGrp="1"/>
          </p:cNvSpPr>
          <p:nvPr>
            <p:ph type="title"/>
          </p:nvPr>
        </p:nvSpPr>
        <p:spPr/>
        <p:txBody>
          <a:bodyPr>
            <a:normAutofit/>
          </a:bodyPr>
          <a:lstStyle/>
          <a:p>
            <a:r>
              <a:rPr lang="en-US" sz="3600" dirty="0" smtClean="0"/>
              <a:t>Hoffman,1971…</a:t>
            </a:r>
            <a:endParaRPr lang="en-US" sz="3600" dirty="0"/>
          </a:p>
        </p:txBody>
      </p:sp>
    </p:spTree>
  </p:cSld>
  <p:clrMapOvr>
    <a:masterClrMapping/>
  </p:clrMapOvr>
  <p:transition>
    <p:sndAc>
      <p:stSnd>
        <p:snd r:embed="rId3" name="chimes.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191000" y="6407944"/>
            <a:ext cx="25397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50</a:t>
            </a:fld>
            <a:endParaRPr lang="en-US"/>
          </a:p>
        </p:txBody>
      </p:sp>
      <p:sp>
        <p:nvSpPr>
          <p:cNvPr id="5" name="Title 4"/>
          <p:cNvSpPr>
            <a:spLocks noGrp="1"/>
          </p:cNvSpPr>
          <p:nvPr>
            <p:ph type="title"/>
          </p:nvPr>
        </p:nvSpPr>
        <p:spPr>
          <a:xfrm>
            <a:off x="228600" y="274638"/>
            <a:ext cx="8686800" cy="5364162"/>
          </a:xfrm>
        </p:spPr>
        <p:txBody>
          <a:bodyPr>
            <a:normAutofit/>
          </a:bodyPr>
          <a:lstStyle/>
          <a:p>
            <a:r>
              <a:rPr lang="en-US" sz="3600" dirty="0" smtClean="0"/>
              <a:t>Health-Related </a:t>
            </a:r>
            <a:r>
              <a:rPr lang="en-US" sz="3600" dirty="0" smtClean="0"/>
              <a:t>→</a:t>
            </a:r>
            <a:r>
              <a:rPr lang="en-US" sz="3600" dirty="0" smtClean="0">
                <a:solidFill>
                  <a:srgbClr val="C00000"/>
                </a:solidFill>
              </a:rPr>
              <a:t>Health-</a:t>
            </a:r>
            <a:r>
              <a:rPr lang="en-US" sz="3600" dirty="0" smtClean="0">
                <a:solidFill>
                  <a:srgbClr val="C00000"/>
                </a:solidFill>
              </a:rPr>
              <a:t>Optimiz</a:t>
            </a:r>
            <a:r>
              <a:rPr lang="en-US" sz="3600" dirty="0" smtClean="0">
                <a:solidFill>
                  <a:srgbClr val="C00000"/>
                </a:solidFill>
              </a:rPr>
              <a:t>ing</a:t>
            </a:r>
            <a:endParaRPr lang="en-US" sz="3600" dirty="0">
              <a:solidFill>
                <a:srgbClr val="C00000"/>
              </a:solidFill>
            </a:endParaRPr>
          </a:p>
        </p:txBody>
      </p:sp>
    </p:spTree>
  </p:cSld>
  <p:clrMapOvr>
    <a:masterClrMapping/>
  </p:clrMapOvr>
  <p:transition spd="med">
    <p:newsfla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419600"/>
          </a:xfrm>
        </p:spPr>
        <p:txBody>
          <a:bodyPr>
            <a:normAutofit/>
          </a:bodyPr>
          <a:lstStyle/>
          <a:p>
            <a:pPr>
              <a:buNone/>
            </a:pPr>
            <a:r>
              <a:rPr lang="en-US" dirty="0" smtClean="0"/>
              <a:t>  “…Sport, Physical Activity, &amp; Fitness Education Specialists (SPAFES) with a depth of expertise sufficient to meet the expanding health, wellness, and physical activity needs of schools and communities.” (p. 448)</a:t>
            </a:r>
          </a:p>
          <a:p>
            <a:pPr>
              <a:buNone/>
            </a:pPr>
            <a:endParaRPr lang="en-US" dirty="0" smtClean="0"/>
          </a:p>
          <a:p>
            <a:pPr>
              <a:buNone/>
            </a:pPr>
            <a:endParaRPr lang="en-US" dirty="0" smtClean="0"/>
          </a:p>
          <a:p>
            <a:pPr>
              <a:buNone/>
            </a:pPr>
            <a:endParaRPr lang="en-US" dirty="0" smtClean="0"/>
          </a:p>
          <a:p>
            <a:pPr>
              <a:buNone/>
            </a:pPr>
            <a:r>
              <a:rPr lang="en-US" sz="1600" dirty="0" err="1" smtClean="0"/>
              <a:t>Bulger</a:t>
            </a:r>
            <a:r>
              <a:rPr lang="en-US" sz="1600" dirty="0" smtClean="0"/>
              <a:t>, S.M &amp; </a:t>
            </a:r>
            <a:r>
              <a:rPr lang="en-US" sz="1600" dirty="0" err="1" smtClean="0"/>
              <a:t>Housner</a:t>
            </a:r>
            <a:r>
              <a:rPr lang="en-US" sz="1600" dirty="0" smtClean="0"/>
              <a:t>, L. D. (2009). Relocating from Easy Street: Strategies for 	moving physical education forward. </a:t>
            </a:r>
            <a:r>
              <a:rPr lang="en-US" sz="1600" i="1" dirty="0" smtClean="0"/>
              <a:t>Quest</a:t>
            </a:r>
            <a:r>
              <a:rPr lang="en-US" sz="1600" dirty="0" smtClean="0"/>
              <a:t>,</a:t>
            </a:r>
            <a:r>
              <a:rPr lang="en-US" sz="1600" i="1" dirty="0" smtClean="0"/>
              <a:t> 61, </a:t>
            </a:r>
            <a:r>
              <a:rPr lang="en-US" sz="1600" dirty="0" smtClean="0"/>
              <a:t>442-469</a:t>
            </a:r>
            <a:endParaRPr lang="en-US" sz="1600" dirty="0"/>
          </a:p>
        </p:txBody>
      </p:sp>
      <p:sp>
        <p:nvSpPr>
          <p:cNvPr id="3" name="Footer Placeholder 2"/>
          <p:cNvSpPr>
            <a:spLocks noGrp="1"/>
          </p:cNvSpPr>
          <p:nvPr>
            <p:ph type="ftr" sz="quarter" idx="11"/>
          </p:nvPr>
        </p:nvSpPr>
        <p:spPr>
          <a:xfrm>
            <a:off x="4114800" y="6407944"/>
            <a:ext cx="26159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51</a:t>
            </a:fld>
            <a:endParaRPr lang="en-US"/>
          </a:p>
        </p:txBody>
      </p:sp>
      <p:sp>
        <p:nvSpPr>
          <p:cNvPr id="5" name="Title 4"/>
          <p:cNvSpPr>
            <a:spLocks noGrp="1"/>
          </p:cNvSpPr>
          <p:nvPr>
            <p:ph type="title"/>
          </p:nvPr>
        </p:nvSpPr>
        <p:spPr/>
        <p:txBody>
          <a:bodyPr>
            <a:normAutofit/>
          </a:bodyPr>
          <a:lstStyle/>
          <a:p>
            <a:r>
              <a:rPr lang="en-US" sz="3200" dirty="0" err="1" smtClean="0"/>
              <a:t>Bulger</a:t>
            </a:r>
            <a:r>
              <a:rPr lang="en-US" sz="3200" dirty="0" smtClean="0"/>
              <a:t> and </a:t>
            </a:r>
            <a:r>
              <a:rPr lang="en-US" sz="3200" dirty="0" err="1" smtClean="0"/>
              <a:t>Housner</a:t>
            </a:r>
            <a:r>
              <a:rPr lang="en-US" sz="3200" dirty="0" smtClean="0"/>
              <a:t>, 2009</a:t>
            </a:r>
            <a:endParaRPr lang="en-US" sz="3200" dirty="0"/>
          </a:p>
        </p:txBody>
      </p:sp>
    </p:spTree>
  </p:cSld>
  <p:clrMapOvr>
    <a:masterClrMapping/>
  </p:clrMapOvr>
  <p:transition spd="med">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257800"/>
          </a:xfrm>
        </p:spPr>
        <p:txBody>
          <a:bodyPr>
            <a:normAutofit fontScale="47500" lnSpcReduction="20000"/>
          </a:bodyPr>
          <a:lstStyle/>
          <a:p>
            <a:pPr>
              <a:buNone/>
            </a:pPr>
            <a:r>
              <a:rPr lang="en-US" sz="4200" b="1" dirty="0" smtClean="0"/>
              <a:t>Teacher-Level:</a:t>
            </a:r>
          </a:p>
          <a:p>
            <a:pPr>
              <a:buNone/>
            </a:pPr>
            <a:endParaRPr lang="en-US" b="1" dirty="0" smtClean="0"/>
          </a:p>
          <a:p>
            <a:pPr>
              <a:lnSpc>
                <a:spcPct val="170000"/>
              </a:lnSpc>
            </a:pPr>
            <a:r>
              <a:rPr lang="en-US" sz="3600" dirty="0" smtClean="0"/>
              <a:t>Cooperate with classroom teachers and other school personnel; </a:t>
            </a:r>
          </a:p>
          <a:p>
            <a:pPr>
              <a:lnSpc>
                <a:spcPct val="170000"/>
              </a:lnSpc>
            </a:pPr>
            <a:r>
              <a:rPr lang="en-US" sz="3600" dirty="0" smtClean="0">
                <a:solidFill>
                  <a:srgbClr val="C00000"/>
                </a:solidFill>
              </a:rPr>
              <a:t>Integrate physical activity and health knowledge across the entire school curriculum; </a:t>
            </a:r>
          </a:p>
          <a:p>
            <a:pPr>
              <a:lnSpc>
                <a:spcPct val="170000"/>
              </a:lnSpc>
            </a:pPr>
            <a:r>
              <a:rPr lang="en-US" sz="3600" dirty="0" smtClean="0">
                <a:solidFill>
                  <a:srgbClr val="00B050"/>
                </a:solidFill>
              </a:rPr>
              <a:t>Involve the community; </a:t>
            </a:r>
          </a:p>
          <a:p>
            <a:pPr>
              <a:lnSpc>
                <a:spcPct val="170000"/>
              </a:lnSpc>
            </a:pPr>
            <a:r>
              <a:rPr lang="en-US" sz="3600" dirty="0" smtClean="0">
                <a:solidFill>
                  <a:srgbClr val="00B0F0"/>
                </a:solidFill>
              </a:rPr>
              <a:t>Find and use available resources, such as those on the internet; </a:t>
            </a:r>
          </a:p>
          <a:p>
            <a:pPr>
              <a:lnSpc>
                <a:spcPct val="170000"/>
              </a:lnSpc>
            </a:pPr>
            <a:r>
              <a:rPr lang="en-US" sz="3600" dirty="0" smtClean="0">
                <a:solidFill>
                  <a:srgbClr val="FF0000"/>
                </a:solidFill>
              </a:rPr>
              <a:t>Develop incentive programs to promote out-of-school PA; </a:t>
            </a:r>
          </a:p>
          <a:p>
            <a:pPr>
              <a:lnSpc>
                <a:spcPct val="170000"/>
              </a:lnSpc>
            </a:pPr>
            <a:r>
              <a:rPr lang="en-US" sz="3600" dirty="0" smtClean="0">
                <a:solidFill>
                  <a:schemeClr val="accent3"/>
                </a:solidFill>
              </a:rPr>
              <a:t>Design and assess PA journal logs; </a:t>
            </a:r>
          </a:p>
          <a:p>
            <a:pPr>
              <a:lnSpc>
                <a:spcPct val="170000"/>
              </a:lnSpc>
            </a:pPr>
            <a:r>
              <a:rPr lang="en-US" sz="3600" dirty="0" smtClean="0"/>
              <a:t>Be positive role models</a:t>
            </a:r>
          </a:p>
          <a:p>
            <a:pPr>
              <a:lnSpc>
                <a:spcPct val="170000"/>
              </a:lnSpc>
              <a:buNone/>
            </a:pPr>
            <a:endParaRPr lang="en-US" sz="2600" dirty="0" smtClean="0"/>
          </a:p>
          <a:p>
            <a:pPr>
              <a:lnSpc>
                <a:spcPct val="120000"/>
              </a:lnSpc>
              <a:buNone/>
            </a:pPr>
            <a:r>
              <a:rPr lang="en-US" sz="2600" dirty="0" smtClean="0"/>
              <a:t>	  </a:t>
            </a:r>
            <a:r>
              <a:rPr lang="en-US" sz="2500" dirty="0" smtClean="0"/>
              <a:t>Faber, L., </a:t>
            </a:r>
            <a:r>
              <a:rPr lang="en-US" sz="2500" dirty="0" err="1" smtClean="0"/>
              <a:t>Kulinna</a:t>
            </a:r>
            <a:r>
              <a:rPr lang="en-US" sz="2500" dirty="0" smtClean="0"/>
              <a:t>, P.H. &amp; </a:t>
            </a:r>
            <a:r>
              <a:rPr lang="en-US" sz="2500" dirty="0" err="1" smtClean="0"/>
              <a:t>Darst</a:t>
            </a:r>
            <a:r>
              <a:rPr lang="en-US" sz="2500" dirty="0" smtClean="0"/>
              <a:t>, P. (2007). Strategies for Physical Activity Promotion beyond the 	Physical Education Classroom.  </a:t>
            </a:r>
            <a:r>
              <a:rPr lang="en-US" sz="2500" i="1" dirty="0" smtClean="0"/>
              <a:t>Journal of Physical Education, Recreation &amp; Dance, 78</a:t>
            </a:r>
            <a:r>
              <a:rPr lang="en-US" sz="2500" dirty="0" smtClean="0"/>
              <a:t>(9), 27-31.</a:t>
            </a:r>
          </a:p>
        </p:txBody>
      </p:sp>
      <p:sp>
        <p:nvSpPr>
          <p:cNvPr id="3" name="Footer Placeholder 2"/>
          <p:cNvSpPr>
            <a:spLocks noGrp="1"/>
          </p:cNvSpPr>
          <p:nvPr>
            <p:ph type="ftr" sz="quarter" idx="11"/>
          </p:nvPr>
        </p:nvSpPr>
        <p:spPr>
          <a:xfrm>
            <a:off x="4114800" y="6407944"/>
            <a:ext cx="26159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52</a:t>
            </a:fld>
            <a:endParaRPr lang="en-US"/>
          </a:p>
        </p:txBody>
      </p:sp>
      <p:sp>
        <p:nvSpPr>
          <p:cNvPr id="5" name="Title 4"/>
          <p:cNvSpPr>
            <a:spLocks noGrp="1"/>
          </p:cNvSpPr>
          <p:nvPr>
            <p:ph type="title"/>
          </p:nvPr>
        </p:nvSpPr>
        <p:spPr>
          <a:xfrm>
            <a:off x="533400" y="274638"/>
            <a:ext cx="8153400" cy="868362"/>
          </a:xfrm>
        </p:spPr>
        <p:txBody>
          <a:bodyPr>
            <a:normAutofit/>
          </a:bodyPr>
          <a:lstStyle/>
          <a:p>
            <a:r>
              <a:rPr lang="en-US" sz="3200" dirty="0" smtClean="0"/>
              <a:t>Faber, </a:t>
            </a:r>
            <a:r>
              <a:rPr lang="en-US" sz="3200" dirty="0" err="1" smtClean="0"/>
              <a:t>Kulinna</a:t>
            </a:r>
            <a:r>
              <a:rPr lang="en-US" sz="3200" dirty="0" smtClean="0"/>
              <a:t> &amp; </a:t>
            </a:r>
            <a:r>
              <a:rPr lang="en-US" sz="3200" dirty="0" err="1" smtClean="0"/>
              <a:t>Darst</a:t>
            </a:r>
            <a:r>
              <a:rPr lang="en-US" sz="3200" dirty="0" smtClean="0"/>
              <a:t>, 2007</a:t>
            </a:r>
            <a:endParaRPr lang="en-US" sz="3200"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
                                            <p:txEl>
                                              <p:pRg st="2" end="2"/>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2">
                                            <p:txEl>
                                              <p:pRg st="3" end="3"/>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2">
                                            <p:txEl>
                                              <p:pRg st="4" end="4"/>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2">
                                            <p:txEl>
                                              <p:pRg st="5" end="5"/>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2">
                                            <p:txEl>
                                              <p:pRg st="6" end="6"/>
                                            </p:txEl>
                                          </p:spTgt>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2">
                                            <p:txEl>
                                              <p:pRg st="7" end="7"/>
                                            </p:txEl>
                                          </p:spTgt>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2">
                                            <p:txEl>
                                              <p:pRg st="8" end="8"/>
                                            </p:txEl>
                                          </p:spTgt>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2">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371600"/>
            <a:ext cx="8229600" cy="5334000"/>
          </a:xfrm>
        </p:spPr>
        <p:txBody>
          <a:bodyPr>
            <a:normAutofit fontScale="55000" lnSpcReduction="20000"/>
          </a:bodyPr>
          <a:lstStyle/>
          <a:p>
            <a:pPr>
              <a:buNone/>
            </a:pPr>
            <a:r>
              <a:rPr lang="en-US" sz="3600" b="1" dirty="0" smtClean="0"/>
              <a:t>School-Level:</a:t>
            </a:r>
          </a:p>
          <a:p>
            <a:pPr>
              <a:buNone/>
            </a:pPr>
            <a:endParaRPr lang="en-US" b="1" dirty="0" smtClean="0"/>
          </a:p>
          <a:p>
            <a:pPr>
              <a:lnSpc>
                <a:spcPct val="160000"/>
              </a:lnSpc>
            </a:pPr>
            <a:r>
              <a:rPr lang="en-US" sz="3100" b="1" dirty="0" smtClean="0">
                <a:solidFill>
                  <a:schemeClr val="accent3"/>
                </a:solidFill>
              </a:rPr>
              <a:t>Design and use age-appropriate playground equipment and play spaces; </a:t>
            </a:r>
          </a:p>
          <a:p>
            <a:pPr>
              <a:lnSpc>
                <a:spcPct val="160000"/>
              </a:lnSpc>
            </a:pPr>
            <a:r>
              <a:rPr lang="en-US" sz="3100" b="1" dirty="0" smtClean="0">
                <a:solidFill>
                  <a:srgbClr val="92D050"/>
                </a:solidFill>
              </a:rPr>
              <a:t>Introduce a variety of activities in their curriculum; </a:t>
            </a:r>
          </a:p>
          <a:p>
            <a:pPr>
              <a:lnSpc>
                <a:spcPct val="160000"/>
              </a:lnSpc>
            </a:pPr>
            <a:r>
              <a:rPr lang="en-US" sz="3100" b="1" dirty="0" smtClean="0">
                <a:solidFill>
                  <a:srgbClr val="00B0F0"/>
                </a:solidFill>
              </a:rPr>
              <a:t>Design and lead before, during, and after school extra-curricular programs that promote PA; </a:t>
            </a:r>
          </a:p>
          <a:p>
            <a:pPr>
              <a:lnSpc>
                <a:spcPct val="160000"/>
              </a:lnSpc>
            </a:pPr>
            <a:r>
              <a:rPr lang="en-US" sz="3100" b="1" dirty="0" smtClean="0">
                <a:solidFill>
                  <a:schemeClr val="accent2"/>
                </a:solidFill>
              </a:rPr>
              <a:t>Be effective promoters of PA; </a:t>
            </a:r>
          </a:p>
          <a:p>
            <a:pPr>
              <a:lnSpc>
                <a:spcPct val="160000"/>
              </a:lnSpc>
            </a:pPr>
            <a:r>
              <a:rPr lang="en-US" sz="3100" b="1" dirty="0" smtClean="0">
                <a:solidFill>
                  <a:schemeClr val="accent2">
                    <a:lumMod val="60000"/>
                    <a:lumOff val="40000"/>
                  </a:schemeClr>
                </a:solidFill>
              </a:rPr>
              <a:t>Make announcements about programs and successes; </a:t>
            </a:r>
          </a:p>
          <a:p>
            <a:pPr>
              <a:lnSpc>
                <a:spcPct val="160000"/>
              </a:lnSpc>
            </a:pPr>
            <a:r>
              <a:rPr lang="en-US" sz="3100" b="1" dirty="0" smtClean="0">
                <a:solidFill>
                  <a:srgbClr val="00B050"/>
                </a:solidFill>
              </a:rPr>
              <a:t>Plan PA-based family nights at school; </a:t>
            </a:r>
          </a:p>
          <a:p>
            <a:pPr>
              <a:lnSpc>
                <a:spcPct val="160000"/>
              </a:lnSpc>
            </a:pPr>
            <a:r>
              <a:rPr lang="en-US" sz="3100" b="1" dirty="0" smtClean="0">
                <a:solidFill>
                  <a:srgbClr val="00B0F0"/>
                </a:solidFill>
              </a:rPr>
              <a:t>Work with the school’s food service personnel to plan and provide healthy food choices to children.</a:t>
            </a:r>
            <a:endParaRPr lang="en-US" sz="2800" b="1" dirty="0" smtClean="0">
              <a:solidFill>
                <a:srgbClr val="00B0F0"/>
              </a:solidFill>
            </a:endParaRPr>
          </a:p>
          <a:p>
            <a:pPr>
              <a:lnSpc>
                <a:spcPct val="120000"/>
              </a:lnSpc>
              <a:buNone/>
            </a:pPr>
            <a:r>
              <a:rPr lang="en-US" sz="2200" dirty="0" smtClean="0"/>
              <a:t>        Faber, L., </a:t>
            </a:r>
            <a:r>
              <a:rPr lang="en-US" sz="2200" dirty="0" err="1" smtClean="0"/>
              <a:t>Kulinna</a:t>
            </a:r>
            <a:r>
              <a:rPr lang="en-US" sz="2200" dirty="0" smtClean="0"/>
              <a:t>, P.H. &amp; </a:t>
            </a:r>
            <a:r>
              <a:rPr lang="en-US" sz="2200" dirty="0" err="1" smtClean="0"/>
              <a:t>Darst</a:t>
            </a:r>
            <a:r>
              <a:rPr lang="en-US" sz="2200" dirty="0" smtClean="0"/>
              <a:t>, P. (2007). Strategies for Physical Activity Promotion beyond the</a:t>
            </a:r>
          </a:p>
          <a:p>
            <a:pPr>
              <a:lnSpc>
                <a:spcPct val="120000"/>
              </a:lnSpc>
              <a:buNone/>
            </a:pPr>
            <a:r>
              <a:rPr lang="en-US" sz="2200" dirty="0" smtClean="0"/>
              <a:t>		Physical Education Classroom.  </a:t>
            </a:r>
            <a:r>
              <a:rPr lang="en-US" sz="2200" i="1" dirty="0" smtClean="0"/>
              <a:t>Journal of Physical Education, Recreation &amp; Dance, </a:t>
            </a:r>
          </a:p>
          <a:p>
            <a:pPr>
              <a:lnSpc>
                <a:spcPct val="120000"/>
              </a:lnSpc>
              <a:buNone/>
            </a:pPr>
            <a:r>
              <a:rPr lang="en-US" sz="2200" i="1" dirty="0" smtClean="0"/>
              <a:t>		78</a:t>
            </a:r>
            <a:r>
              <a:rPr lang="en-US" sz="2200" dirty="0" smtClean="0"/>
              <a:t>(9), 27-31.</a:t>
            </a:r>
            <a:endParaRPr lang="en-US" sz="2200" b="1" dirty="0" smtClean="0">
              <a:solidFill>
                <a:srgbClr val="00B0F0"/>
              </a:solidFill>
            </a:endParaRPr>
          </a:p>
          <a:p>
            <a:pPr>
              <a:lnSpc>
                <a:spcPct val="160000"/>
              </a:lnSpc>
            </a:pPr>
            <a:endParaRPr lang="en-US" sz="2800" b="1" dirty="0" smtClean="0">
              <a:solidFill>
                <a:srgbClr val="00B0F0"/>
              </a:solidFill>
            </a:endParaRPr>
          </a:p>
        </p:txBody>
      </p:sp>
      <p:sp>
        <p:nvSpPr>
          <p:cNvPr id="3" name="Footer Placeholder 2"/>
          <p:cNvSpPr>
            <a:spLocks noGrp="1"/>
          </p:cNvSpPr>
          <p:nvPr>
            <p:ph type="ftr" sz="quarter" idx="11"/>
          </p:nvPr>
        </p:nvSpPr>
        <p:spPr>
          <a:xfrm>
            <a:off x="4191000" y="6407944"/>
            <a:ext cx="25397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53</a:t>
            </a:fld>
            <a:endParaRPr lang="en-US" dirty="0"/>
          </a:p>
        </p:txBody>
      </p:sp>
      <p:sp>
        <p:nvSpPr>
          <p:cNvPr id="5" name="Title 4"/>
          <p:cNvSpPr>
            <a:spLocks noGrp="1"/>
          </p:cNvSpPr>
          <p:nvPr>
            <p:ph type="title"/>
          </p:nvPr>
        </p:nvSpPr>
        <p:spPr/>
        <p:txBody>
          <a:bodyPr>
            <a:normAutofit/>
          </a:bodyPr>
          <a:lstStyle/>
          <a:p>
            <a:r>
              <a:rPr lang="en-US" sz="3200" dirty="0" smtClean="0"/>
              <a:t>Faber, </a:t>
            </a:r>
            <a:r>
              <a:rPr lang="en-US" sz="3200" dirty="0" err="1" smtClean="0"/>
              <a:t>Kulinna</a:t>
            </a:r>
            <a:r>
              <a:rPr lang="en-US" sz="3200" dirty="0" smtClean="0"/>
              <a:t> &amp; </a:t>
            </a:r>
            <a:r>
              <a:rPr lang="en-US" sz="3200" dirty="0" err="1" smtClean="0"/>
              <a:t>Darst</a:t>
            </a:r>
            <a:r>
              <a:rPr lang="en-US" sz="3200" dirty="0" smtClean="0"/>
              <a:t>, 2007</a:t>
            </a:r>
            <a:endParaRPr lang="en-US" sz="3200"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2">
                                            <p:txEl>
                                              <p:pRg st="2" end="2"/>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2">
                                            <p:txEl>
                                              <p:pRg st="3" end="3"/>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2">
                                            <p:txEl>
                                              <p:pRg st="4" end="4"/>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2">
                                            <p:txEl>
                                              <p:pRg st="5" end="5"/>
                                            </p:txEl>
                                          </p:spTgt>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2">
                                            <p:txEl>
                                              <p:pRg st="6" end="6"/>
                                            </p:txEl>
                                          </p:spTgt>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2">
                                            <p:txEl>
                                              <p:pRg st="7" end="7"/>
                                            </p:txEl>
                                          </p:spTgt>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2">
                                            <p:txEl>
                                              <p:pRg st="8" end="8"/>
                                            </p:txEl>
                                          </p:spTgt>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2">
                                            <p:txEl>
                                              <p:pRg st="9" end="9"/>
                                            </p:txEl>
                                          </p:spTgt>
                                        </p:tgtEl>
                                        <p:attrNameLst>
                                          <p:attrName>r</p:attrName>
                                        </p:attrNameLst>
                                      </p:cBhvr>
                                    </p:animRot>
                                  </p:childTnLst>
                                </p:cTn>
                              </p:par>
                              <p:par>
                                <p:cTn id="23" presetID="8" presetClass="emph" presetSubtype="0" fill="hold" nodeType="withEffect">
                                  <p:stCondLst>
                                    <p:cond delay="0"/>
                                  </p:stCondLst>
                                  <p:childTnLst>
                                    <p:animRot by="-21600000">
                                      <p:cBhvr>
                                        <p:cTn id="24" dur="2000" fill="hold"/>
                                        <p:tgtEl>
                                          <p:spTgt spid="2">
                                            <p:txEl>
                                              <p:pRg st="10" end="10"/>
                                            </p:txEl>
                                          </p:spTgt>
                                        </p:tgtEl>
                                        <p:attrNameLst>
                                          <p:attrName>r</p:attrName>
                                        </p:attrNameLst>
                                      </p:cBhvr>
                                    </p:animRot>
                                  </p:childTnLst>
                                </p:cTn>
                              </p:par>
                              <p:par>
                                <p:cTn id="25" presetID="8" presetClass="emph" presetSubtype="0" fill="hold" nodeType="withEffect">
                                  <p:stCondLst>
                                    <p:cond delay="0"/>
                                  </p:stCondLst>
                                  <p:childTnLst>
                                    <p:animRot by="-21600000">
                                      <p:cBhvr>
                                        <p:cTn id="26" dur="2000" fill="hold"/>
                                        <p:tgtEl>
                                          <p:spTgt spid="2">
                                            <p:txEl>
                                              <p:pRg st="11" end="1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229600" cy="4525963"/>
          </a:xfrm>
        </p:spPr>
        <p:txBody>
          <a:bodyPr>
            <a:noAutofit/>
          </a:bodyPr>
          <a:lstStyle/>
          <a:p>
            <a:r>
              <a:rPr lang="en-US" sz="2800" dirty="0" smtClean="0"/>
              <a:t>Continue to evolve and mature</a:t>
            </a:r>
          </a:p>
          <a:p>
            <a:pPr>
              <a:buNone/>
            </a:pPr>
            <a:endParaRPr lang="en-US" sz="2800" dirty="0" smtClean="0"/>
          </a:p>
          <a:p>
            <a:r>
              <a:rPr lang="en-US" sz="2800" dirty="0" smtClean="0"/>
              <a:t>Find and promote Best Practice</a:t>
            </a:r>
          </a:p>
          <a:p>
            <a:pPr>
              <a:buNone/>
            </a:pPr>
            <a:endParaRPr lang="en-US" sz="2800" dirty="0" smtClean="0"/>
          </a:p>
          <a:p>
            <a:r>
              <a:rPr lang="en-US" sz="2800" dirty="0" smtClean="0"/>
              <a:t>Say hello to old friends</a:t>
            </a:r>
          </a:p>
          <a:p>
            <a:pPr>
              <a:buNone/>
            </a:pPr>
            <a:endParaRPr lang="en-US" sz="2800" dirty="0" smtClean="0"/>
          </a:p>
          <a:p>
            <a:r>
              <a:rPr lang="en-US" sz="2800" dirty="0" smtClean="0"/>
              <a:t>Our best work needs to be ahead of us</a:t>
            </a:r>
          </a:p>
          <a:p>
            <a:pPr>
              <a:buNone/>
            </a:pPr>
            <a:endParaRPr lang="en-US" sz="2800" dirty="0" smtClean="0"/>
          </a:p>
          <a:p>
            <a:r>
              <a:rPr lang="en-US" sz="2800" dirty="0" smtClean="0"/>
              <a:t>Be a key part of the solution, not a perceived part of the problem</a:t>
            </a:r>
            <a:endParaRPr lang="en-US" sz="2800" dirty="0"/>
          </a:p>
        </p:txBody>
      </p:sp>
      <p:sp>
        <p:nvSpPr>
          <p:cNvPr id="3" name="Footer Placeholder 2"/>
          <p:cNvSpPr>
            <a:spLocks noGrp="1"/>
          </p:cNvSpPr>
          <p:nvPr>
            <p:ph type="ftr" sz="quarter" idx="11"/>
          </p:nvPr>
        </p:nvSpPr>
        <p:spPr>
          <a:xfrm>
            <a:off x="4114800" y="6407944"/>
            <a:ext cx="26159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54</a:t>
            </a:fld>
            <a:endParaRPr lang="en-US"/>
          </a:p>
        </p:txBody>
      </p:sp>
      <p:sp>
        <p:nvSpPr>
          <p:cNvPr id="5" name="Title 4"/>
          <p:cNvSpPr>
            <a:spLocks noGrp="1"/>
          </p:cNvSpPr>
          <p:nvPr>
            <p:ph type="title"/>
          </p:nvPr>
        </p:nvSpPr>
        <p:spPr/>
        <p:txBody>
          <a:bodyPr>
            <a:normAutofit/>
          </a:bodyPr>
          <a:lstStyle/>
          <a:p>
            <a:r>
              <a:rPr lang="en-US" sz="3600" dirty="0" smtClean="0"/>
              <a:t>PETE’s Future…</a:t>
            </a:r>
            <a:endParaRPr lang="en-US" sz="3600" dirty="0"/>
          </a:p>
        </p:txBody>
      </p:sp>
    </p:spTree>
  </p:cSld>
  <p:clrMapOvr>
    <a:masterClrMapping/>
  </p:clrMapOvr>
  <p:transition spd="med">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090672"/>
          </a:xfrm>
        </p:spPr>
        <p:txBody>
          <a:bodyPr/>
          <a:lstStyle/>
          <a:p>
            <a:r>
              <a:rPr lang="en-US" dirty="0" smtClean="0"/>
              <a:t>2009 NASPE PETE Conference organizers</a:t>
            </a:r>
          </a:p>
          <a:p>
            <a:pPr>
              <a:buNone/>
            </a:pPr>
            <a:endParaRPr lang="en-US" dirty="0" smtClean="0"/>
          </a:p>
          <a:p>
            <a:r>
              <a:rPr lang="en-US" dirty="0" smtClean="0"/>
              <a:t>Stephen Jeffries and PELINKS4U</a:t>
            </a:r>
          </a:p>
          <a:p>
            <a:endParaRPr lang="en-US" dirty="0" smtClean="0"/>
          </a:p>
          <a:p>
            <a:pPr algn="ctr">
              <a:buNone/>
            </a:pPr>
            <a:r>
              <a:rPr lang="en-US" dirty="0" smtClean="0"/>
              <a:t>Send comments to </a:t>
            </a:r>
            <a:r>
              <a:rPr lang="en-US" dirty="0" smtClean="0">
                <a:solidFill>
                  <a:srgbClr val="FF0000"/>
                </a:solidFill>
              </a:rPr>
              <a:t>mmetzler@gsu.edu</a:t>
            </a:r>
            <a:endParaRPr lang="en-US" dirty="0" smtClean="0">
              <a:solidFill>
                <a:srgbClr val="FF0000"/>
              </a:solidFill>
            </a:endParaRPr>
          </a:p>
          <a:p>
            <a:pPr>
              <a:buNone/>
            </a:pPr>
            <a:endParaRPr lang="en-US" dirty="0" smtClean="0"/>
          </a:p>
        </p:txBody>
      </p:sp>
      <p:sp>
        <p:nvSpPr>
          <p:cNvPr id="3" name="Footer Placeholder 2"/>
          <p:cNvSpPr>
            <a:spLocks noGrp="1"/>
          </p:cNvSpPr>
          <p:nvPr>
            <p:ph type="ftr" sz="quarter" idx="11"/>
          </p:nvPr>
        </p:nvSpPr>
        <p:spPr>
          <a:xfrm>
            <a:off x="4114800" y="6407944"/>
            <a:ext cx="26159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55</a:t>
            </a:fld>
            <a:endParaRPr lang="en-US"/>
          </a:p>
        </p:txBody>
      </p:sp>
      <p:sp>
        <p:nvSpPr>
          <p:cNvPr id="5" name="Title 4"/>
          <p:cNvSpPr>
            <a:spLocks noGrp="1"/>
          </p:cNvSpPr>
          <p:nvPr>
            <p:ph type="title"/>
          </p:nvPr>
        </p:nvSpPr>
        <p:spPr/>
        <p:txBody>
          <a:bodyPr>
            <a:normAutofit/>
          </a:bodyPr>
          <a:lstStyle/>
          <a:p>
            <a:r>
              <a:rPr lang="en-US" sz="3600" dirty="0" smtClean="0"/>
              <a:t>Thanks to…</a:t>
            </a:r>
            <a:endParaRPr lang="en-US" sz="3600" dirty="0"/>
          </a:p>
        </p:txBody>
      </p:sp>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191000" y="6407944"/>
            <a:ext cx="25397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3" name="Slide Number Placeholder 2"/>
          <p:cNvSpPr>
            <a:spLocks noGrp="1"/>
          </p:cNvSpPr>
          <p:nvPr>
            <p:ph type="sldNum" sz="quarter" idx="12"/>
          </p:nvPr>
        </p:nvSpPr>
        <p:spPr/>
        <p:txBody>
          <a:bodyPr/>
          <a:lstStyle/>
          <a:p>
            <a:fld id="{1BF69BF4-BD43-4E82-8C5E-8817B15113BF}" type="slidenum">
              <a:rPr lang="en-US" smtClean="0"/>
              <a:pPr/>
              <a:t>6</a:t>
            </a:fld>
            <a:endParaRPr lang="en-US"/>
          </a:p>
        </p:txBody>
      </p:sp>
      <p:graphicFrame>
        <p:nvGraphicFramePr>
          <p:cNvPr id="4098" name="Object 2"/>
          <p:cNvGraphicFramePr>
            <a:graphicFrameLocks noChangeAspect="1"/>
          </p:cNvGraphicFramePr>
          <p:nvPr/>
        </p:nvGraphicFramePr>
        <p:xfrm>
          <a:off x="762000" y="309192"/>
          <a:ext cx="4648200" cy="6015870"/>
        </p:xfrm>
        <a:graphic>
          <a:graphicData uri="http://schemas.openxmlformats.org/presentationml/2006/ole">
            <p:oleObj spid="_x0000_s4098" name="Acrobat Document" r:id="rId3" imgW="6885000" imgH="8910000" progId="AcroExch.Document.7">
              <p:embed/>
            </p:oleObj>
          </a:graphicData>
        </a:graphic>
      </p:graphicFrame>
      <p:pic>
        <p:nvPicPr>
          <p:cNvPr id="4099" name="Picture 3" descr="E:\Pictures for NASPE PETE\Larry Locke.jpg"/>
          <p:cNvPicPr>
            <a:picLocks noChangeAspect="1" noChangeArrowheads="1"/>
          </p:cNvPicPr>
          <p:nvPr/>
        </p:nvPicPr>
        <p:blipFill>
          <a:blip r:embed="rId4" cstate="print"/>
          <a:srcRect/>
          <a:stretch>
            <a:fillRect/>
          </a:stretch>
        </p:blipFill>
        <p:spPr bwMode="auto">
          <a:xfrm>
            <a:off x="5745804" y="1295400"/>
            <a:ext cx="2788596" cy="32766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lstStyle/>
          <a:p>
            <a:pPr>
              <a:buNone/>
            </a:pPr>
            <a:r>
              <a:rPr lang="en-US" dirty="0" smtClean="0"/>
              <a:t>  </a:t>
            </a:r>
            <a:r>
              <a:rPr lang="en-US" sz="2800" dirty="0" smtClean="0"/>
              <a:t>“By stretching things a little we have accumulated no more than 50 studies, but the movement is underway and gaining momentum.  If we have any dream of a physical education in which the instructional process is informed by knowledge born of disciplined inquiry, then the new forms of research on teaching are our foothold on the future.” (p. 11).</a:t>
            </a:r>
          </a:p>
          <a:p>
            <a:pPr>
              <a:buNone/>
            </a:pPr>
            <a:endParaRPr lang="en-US" sz="1400" dirty="0" smtClean="0"/>
          </a:p>
          <a:p>
            <a:pPr>
              <a:buNone/>
            </a:pPr>
            <a:r>
              <a:rPr lang="en-US" sz="1400" dirty="0" smtClean="0"/>
              <a:t>Locke, L. F. (1977). Research on Teaching Physical Education: New hope for a dismal science.  </a:t>
            </a:r>
            <a:r>
              <a:rPr lang="en-US" sz="1400" i="1" dirty="0" smtClean="0"/>
              <a:t>Quest,</a:t>
            </a:r>
            <a:r>
              <a:rPr lang="en-US" sz="1400" dirty="0" smtClean="0"/>
              <a:t> Monograph 28, pp. 2-16.</a:t>
            </a:r>
          </a:p>
          <a:p>
            <a:pPr>
              <a:buNone/>
            </a:pPr>
            <a:endParaRPr lang="en-US" dirty="0"/>
          </a:p>
        </p:txBody>
      </p:sp>
      <p:sp>
        <p:nvSpPr>
          <p:cNvPr id="3" name="Footer Placeholder 2"/>
          <p:cNvSpPr>
            <a:spLocks noGrp="1"/>
          </p:cNvSpPr>
          <p:nvPr>
            <p:ph type="ftr" sz="quarter" idx="11"/>
          </p:nvPr>
        </p:nvSpPr>
        <p:spPr>
          <a:xfrm>
            <a:off x="4038600" y="6407944"/>
            <a:ext cx="26921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7</a:t>
            </a:fld>
            <a:endParaRPr lang="en-US"/>
          </a:p>
        </p:txBody>
      </p:sp>
      <p:sp>
        <p:nvSpPr>
          <p:cNvPr id="5" name="Title 4"/>
          <p:cNvSpPr>
            <a:spLocks noGrp="1"/>
          </p:cNvSpPr>
          <p:nvPr>
            <p:ph type="title"/>
          </p:nvPr>
        </p:nvSpPr>
        <p:spPr/>
        <p:txBody>
          <a:bodyPr>
            <a:normAutofit/>
          </a:bodyPr>
          <a:lstStyle/>
          <a:p>
            <a:r>
              <a:rPr lang="en-US" sz="3600" dirty="0" smtClean="0"/>
              <a:t>Locke, 1977…</a:t>
            </a:r>
            <a:endParaRPr lang="en-US" sz="3600" dirty="0"/>
          </a:p>
        </p:txBody>
      </p:sp>
    </p:spTree>
  </p:cSld>
  <p:clrMapOvr>
    <a:masterClrMapping/>
  </p:clrMapOvr>
  <p:transition spd="slow">
    <p:dissolve/>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Research-based doctoral programs</a:t>
            </a:r>
          </a:p>
          <a:p>
            <a:pPr>
              <a:buNone/>
            </a:pPr>
            <a:endParaRPr lang="en-US" dirty="0" smtClean="0"/>
          </a:p>
          <a:p>
            <a:pPr>
              <a:buNone/>
            </a:pPr>
            <a:endParaRPr lang="en-US" dirty="0"/>
          </a:p>
        </p:txBody>
      </p:sp>
      <p:sp>
        <p:nvSpPr>
          <p:cNvPr id="3" name="Footer Placeholder 2"/>
          <p:cNvSpPr>
            <a:spLocks noGrp="1"/>
          </p:cNvSpPr>
          <p:nvPr>
            <p:ph type="ftr" sz="quarter" idx="11"/>
          </p:nvPr>
        </p:nvSpPr>
        <p:spPr>
          <a:xfrm>
            <a:off x="4038600" y="6407944"/>
            <a:ext cx="26921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8</a:t>
            </a:fld>
            <a:endParaRPr lang="en-US"/>
          </a:p>
        </p:txBody>
      </p:sp>
      <p:sp>
        <p:nvSpPr>
          <p:cNvPr id="5" name="Title 4"/>
          <p:cNvSpPr>
            <a:spLocks noGrp="1"/>
          </p:cNvSpPr>
          <p:nvPr>
            <p:ph type="title"/>
          </p:nvPr>
        </p:nvSpPr>
        <p:spPr/>
        <p:txBody>
          <a:bodyPr>
            <a:normAutofit/>
          </a:bodyPr>
          <a:lstStyle/>
          <a:p>
            <a:r>
              <a:rPr lang="en-US" sz="3600" dirty="0" smtClean="0"/>
              <a:t>PETE in the 1970s…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Research-based doctoral programs</a:t>
            </a:r>
          </a:p>
          <a:p>
            <a:pPr>
              <a:buNone/>
            </a:pPr>
            <a:endParaRPr lang="en-US" dirty="0" smtClean="0"/>
          </a:p>
          <a:p>
            <a:r>
              <a:rPr lang="en-US" dirty="0" err="1" smtClean="0"/>
              <a:t>Mosston’s</a:t>
            </a:r>
            <a:r>
              <a:rPr lang="en-US" dirty="0" smtClean="0"/>
              <a:t> Spectrum of Teaching Styles</a:t>
            </a:r>
          </a:p>
          <a:p>
            <a:pPr>
              <a:buNone/>
            </a:pPr>
            <a:endParaRPr lang="en-US" dirty="0" smtClean="0"/>
          </a:p>
          <a:p>
            <a:endParaRPr lang="en-US" dirty="0" smtClean="0"/>
          </a:p>
          <a:p>
            <a:pPr>
              <a:buNone/>
            </a:pPr>
            <a:endParaRPr lang="en-US" dirty="0"/>
          </a:p>
        </p:txBody>
      </p:sp>
      <p:sp>
        <p:nvSpPr>
          <p:cNvPr id="3" name="Footer Placeholder 2"/>
          <p:cNvSpPr>
            <a:spLocks noGrp="1"/>
          </p:cNvSpPr>
          <p:nvPr>
            <p:ph type="ftr" sz="quarter" idx="11"/>
          </p:nvPr>
        </p:nvSpPr>
        <p:spPr>
          <a:xfrm>
            <a:off x="4191000" y="6407944"/>
            <a:ext cx="2539753" cy="365125"/>
          </a:xfrm>
        </p:spPr>
        <p:txBody>
          <a:bodyPr/>
          <a:lstStyle/>
          <a:p>
            <a:r>
              <a:rPr lang="en-US" dirty="0" smtClean="0"/>
              <a:t>Metzler &amp; </a:t>
            </a:r>
            <a:r>
              <a:rPr lang="en-US" dirty="0" err="1" smtClean="0"/>
              <a:t>Housner</a:t>
            </a:r>
            <a:r>
              <a:rPr lang="en-US" dirty="0" smtClean="0"/>
              <a:t> NASPE PETE 2009</a:t>
            </a:r>
            <a:endParaRPr lang="en-US" dirty="0"/>
          </a:p>
        </p:txBody>
      </p:sp>
      <p:sp>
        <p:nvSpPr>
          <p:cNvPr id="4" name="Slide Number Placeholder 3"/>
          <p:cNvSpPr>
            <a:spLocks noGrp="1"/>
          </p:cNvSpPr>
          <p:nvPr>
            <p:ph type="sldNum" sz="quarter" idx="12"/>
          </p:nvPr>
        </p:nvSpPr>
        <p:spPr/>
        <p:txBody>
          <a:bodyPr/>
          <a:lstStyle/>
          <a:p>
            <a:fld id="{1BF69BF4-BD43-4E82-8C5E-8817B15113BF}" type="slidenum">
              <a:rPr lang="en-US" smtClean="0"/>
              <a:pPr/>
              <a:t>9</a:t>
            </a:fld>
            <a:endParaRPr lang="en-US"/>
          </a:p>
        </p:txBody>
      </p:sp>
      <p:sp>
        <p:nvSpPr>
          <p:cNvPr id="5" name="Title 4"/>
          <p:cNvSpPr>
            <a:spLocks noGrp="1"/>
          </p:cNvSpPr>
          <p:nvPr>
            <p:ph type="title"/>
          </p:nvPr>
        </p:nvSpPr>
        <p:spPr/>
        <p:txBody>
          <a:bodyPr>
            <a:normAutofit/>
          </a:bodyPr>
          <a:lstStyle/>
          <a:p>
            <a:r>
              <a:rPr lang="en-US" sz="3600" dirty="0" smtClean="0"/>
              <a:t>PETE in the 1970s…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618</TotalTime>
  <Words>1505</Words>
  <Application>Microsoft Office PowerPoint</Application>
  <PresentationFormat>On-screen Show (4:3)</PresentationFormat>
  <Paragraphs>381</Paragraphs>
  <Slides>55</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Concourse</vt:lpstr>
      <vt:lpstr>Acrobat Document</vt:lpstr>
      <vt:lpstr>That was Then…This is Now:  Celebrating PETE’s Past While Facing The Challenges In Its Future </vt:lpstr>
      <vt:lpstr>Slide 2</vt:lpstr>
      <vt:lpstr>Hoffman, 1971</vt:lpstr>
      <vt:lpstr>Slide 4</vt:lpstr>
      <vt:lpstr>Hoffman,1971…</vt:lpstr>
      <vt:lpstr>Slide 6</vt:lpstr>
      <vt:lpstr>Locke, 1977…</vt:lpstr>
      <vt:lpstr>PETE in the 1970s…</vt:lpstr>
      <vt:lpstr>PETE in the 1970s…</vt:lpstr>
      <vt:lpstr>PETE in the 1970s…</vt:lpstr>
      <vt:lpstr>PETE in the 1970s…</vt:lpstr>
      <vt:lpstr>PETE in the 1980s…</vt:lpstr>
      <vt:lpstr>PETE in the 1980s…</vt:lpstr>
      <vt:lpstr>Slide 14</vt:lpstr>
      <vt:lpstr>PETE in the 1980s…</vt:lpstr>
      <vt:lpstr>Slide 16</vt:lpstr>
      <vt:lpstr>Slide 17</vt:lpstr>
      <vt:lpstr>PETE in the 1980s…</vt:lpstr>
      <vt:lpstr>Slide 19</vt:lpstr>
      <vt:lpstr>PETE in the 1980s…</vt:lpstr>
      <vt:lpstr>PETE in the 1980s…</vt:lpstr>
      <vt:lpstr>Slide 22</vt:lpstr>
      <vt:lpstr>PETE in the 1980s…</vt:lpstr>
      <vt:lpstr>PETE in the 1990s…</vt:lpstr>
      <vt:lpstr>Slide 25</vt:lpstr>
      <vt:lpstr>PETE in the 1990s…</vt:lpstr>
      <vt:lpstr>PETE in the 1990s…</vt:lpstr>
      <vt:lpstr>PETE in the 1990s…</vt:lpstr>
      <vt:lpstr>PETE in the 1990s…</vt:lpstr>
      <vt:lpstr>PETE in this Decade…</vt:lpstr>
      <vt:lpstr>PETE in this Decade…</vt:lpstr>
      <vt:lpstr>PETE in this Decade…</vt:lpstr>
      <vt:lpstr>Slide 33</vt:lpstr>
      <vt:lpstr>PETE Since 2000…</vt:lpstr>
      <vt:lpstr>That was Then…This is now</vt:lpstr>
      <vt:lpstr>Today’s Challenges for PETE</vt:lpstr>
      <vt:lpstr>Slide 37</vt:lpstr>
      <vt:lpstr>Today’s Challenges for PETE</vt:lpstr>
      <vt:lpstr>Slide 39</vt:lpstr>
      <vt:lpstr>Slide 40</vt:lpstr>
      <vt:lpstr>Slide 41</vt:lpstr>
      <vt:lpstr>Slide 42</vt:lpstr>
      <vt:lpstr>Today’s Challenges for PETE</vt:lpstr>
      <vt:lpstr>Slide 44</vt:lpstr>
      <vt:lpstr>Slide 45</vt:lpstr>
      <vt:lpstr>Today’s Challenges for PETE</vt:lpstr>
      <vt:lpstr>Today’s Challenges for PETE</vt:lpstr>
      <vt:lpstr>Russ Pate</vt:lpstr>
      <vt:lpstr>Effective PE Interventions for Increased PA </vt:lpstr>
      <vt:lpstr>Health-Related →Health-Optimizing</vt:lpstr>
      <vt:lpstr>Bulger and Housner, 2009</vt:lpstr>
      <vt:lpstr>Faber, Kulinna &amp; Darst, 2007</vt:lpstr>
      <vt:lpstr>Faber, Kulinna &amp; Darst, 2007</vt:lpstr>
      <vt:lpstr>PETE’s Future…</vt:lpstr>
      <vt:lpstr>Thanks to…</vt:lpstr>
    </vt:vector>
  </TitlesOfParts>
  <Company>GSU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That was Then…This is Now:  Celebrating PETE’s Past While Facing Challenges for its Future </dc:title>
  <dc:creator>Mike Metzler</dc:creator>
  <cp:lastModifiedBy>College of Education</cp:lastModifiedBy>
  <cp:revision>49</cp:revision>
  <dcterms:created xsi:type="dcterms:W3CDTF">2009-10-10T18:09:16Z</dcterms:created>
  <dcterms:modified xsi:type="dcterms:W3CDTF">2010-03-15T17:57:59Z</dcterms:modified>
</cp:coreProperties>
</file>